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2" r:id="rId5"/>
    <p:sldId id="273" r:id="rId6"/>
    <p:sldId id="274" r:id="rId7"/>
    <p:sldId id="275" r:id="rId8"/>
    <p:sldId id="276" r:id="rId9"/>
    <p:sldId id="277" r:id="rId10"/>
    <p:sldId id="279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344F-13DF-4C28-9833-132AA2EC5A7F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83B6-3BE1-49E9-BE18-06E2125C33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1763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344F-13DF-4C28-9833-132AA2EC5A7F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83B6-3BE1-49E9-BE18-06E2125C33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6927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344F-13DF-4C28-9833-132AA2EC5A7F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83B6-3BE1-49E9-BE18-06E2125C33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6630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344F-13DF-4C28-9833-132AA2EC5A7F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83B6-3BE1-49E9-BE18-06E2125C33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5174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344F-13DF-4C28-9833-132AA2EC5A7F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83B6-3BE1-49E9-BE18-06E2125C33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5290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344F-13DF-4C28-9833-132AA2EC5A7F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83B6-3BE1-49E9-BE18-06E2125C33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2537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344F-13DF-4C28-9833-132AA2EC5A7F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83B6-3BE1-49E9-BE18-06E2125C33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937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344F-13DF-4C28-9833-132AA2EC5A7F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83B6-3BE1-49E9-BE18-06E2125C33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4583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344F-13DF-4C28-9833-132AA2EC5A7F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83B6-3BE1-49E9-BE18-06E2125C33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33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344F-13DF-4C28-9833-132AA2EC5A7F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83B6-3BE1-49E9-BE18-06E2125C33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4768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344F-13DF-4C28-9833-132AA2EC5A7F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E83B6-3BE1-49E9-BE18-06E2125C33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6962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3344F-13DF-4C28-9833-132AA2EC5A7F}" type="datetimeFigureOut">
              <a:rPr lang="sl-SI" smtClean="0"/>
              <a:t>24. 04. 2020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E83B6-3BE1-49E9-BE18-06E2125C33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413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de-fon.com/download/children_drawing_graphics_children39s-drawing_chil/646609/1920x1080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i.com/2227-9067/4/4/20" TargetMode="External"/><Relationship Id="rId7" Type="http://schemas.openxmlformats.org/officeDocument/2006/relationships/hyperlink" Target="https://www.pinterest.co.uk/pin/150800287501347639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tokpeska.si/vaje-za-urjenje-cujecnosti-v-razredu/" TargetMode="External"/><Relationship Id="rId5" Type="http://schemas.openxmlformats.org/officeDocument/2006/relationships/hyperlink" Target="http://www.nebojse.si/portal/index.php?option=com_remository&amp;Itemid=80&amp;func=startdown&amp;id=48" TargetMode="External"/><Relationship Id="rId4" Type="http://schemas.openxmlformats.org/officeDocument/2006/relationships/hyperlink" Target="http://www2.arnes.si/~gschmi/studenti/vodena%20vizualizacija%202012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.uk/pin/150800287501347639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.uk/pin/150800287501347639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indmoose.co.uk/2016/10/04/the-importance-of-developing-healthy-self-esteem-in-children-and-young-peopl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13.png"/><Relationship Id="rId12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7.wdp"/><Relationship Id="rId4" Type="http://schemas.openxmlformats.org/officeDocument/2006/relationships/hyperlink" Target="https://www.crew.uk.net/mindfulness-in-sport/meditation-clipart-child-yoga-3/" TargetMode="Externa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m/illustration/taste-test-healthy-eating-week-food-boy-and-girl-blindfold-ks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utripsrca.weebly.com/mandale-za-otroke.html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b="3764"/>
          <a:stretch/>
        </p:blipFill>
        <p:spPr>
          <a:xfrm>
            <a:off x="755103" y="533223"/>
            <a:ext cx="10819817" cy="5857067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8886" y="2115921"/>
            <a:ext cx="4983545" cy="1797268"/>
          </a:xfrm>
        </p:spPr>
        <p:txBody>
          <a:bodyPr>
            <a:normAutofit fontScale="90000"/>
          </a:bodyPr>
          <a:lstStyle/>
          <a:p>
            <a:r>
              <a:rPr lang="sl-SI" sz="5400" b="1" dirty="0" smtClean="0">
                <a:solidFill>
                  <a:schemeClr val="accent6">
                    <a:lumMod val="50000"/>
                  </a:schemeClr>
                </a:solidFill>
              </a:rPr>
              <a:t>SPROSTITVENE VAJE ZA OTROKE</a:t>
            </a:r>
            <a:br>
              <a:rPr lang="sl-SI" sz="5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l-SI" sz="5400" b="1" dirty="0" smtClean="0">
                <a:solidFill>
                  <a:schemeClr val="accent6">
                    <a:lumMod val="50000"/>
                  </a:schemeClr>
                </a:solidFill>
              </a:rPr>
              <a:t>čuječnost in ostalo</a:t>
            </a:r>
            <a:endParaRPr lang="sl-SI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149155" y="6032803"/>
            <a:ext cx="2587926" cy="357487"/>
          </a:xfrm>
        </p:spPr>
        <p:txBody>
          <a:bodyPr>
            <a:normAutofit fontScale="55000" lnSpcReduction="20000"/>
          </a:bodyPr>
          <a:lstStyle/>
          <a:p>
            <a:r>
              <a:rPr lang="sl-SI" dirty="0" smtClean="0"/>
              <a:t>Pripravila: Anja </a:t>
            </a:r>
            <a:r>
              <a:rPr lang="sl-SI" dirty="0" err="1" smtClean="0"/>
              <a:t>Jularić</a:t>
            </a:r>
            <a:r>
              <a:rPr lang="sl-SI" dirty="0" smtClean="0"/>
              <a:t>, mag. psih.</a:t>
            </a:r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909840" y="6211546"/>
            <a:ext cx="525517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VIR SLIKE: http://gde-fon.com/download/children_drawing_graphics_children39s-drawing_chil/646609/1920x1080</a:t>
            </a:r>
            <a:endParaRPr kumimoji="0" lang="sl-S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Slika 6" descr="Logo_EKP_socialni_sklad_SLO_sloga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673"/>
            <a:ext cx="202057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MIZS_slovenščin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826" y="367281"/>
            <a:ext cx="168275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761" y="172673"/>
            <a:ext cx="850096" cy="737256"/>
          </a:xfrm>
          <a:prstGeom prst="rect">
            <a:avLst/>
          </a:prstGeom>
        </p:spPr>
      </p:pic>
      <p:pic>
        <p:nvPicPr>
          <p:cNvPr id="10" name="Slika 9" descr="C:\Users\Admin\AppData\Local\Temp\Temp1_Logotip.zip\LOGOTIP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7" t="15385" r="13461" b="20513"/>
          <a:stretch/>
        </p:blipFill>
        <p:spPr bwMode="auto">
          <a:xfrm>
            <a:off x="6808337" y="39932"/>
            <a:ext cx="1007954" cy="820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019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Viri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100" dirty="0" err="1" smtClean="0"/>
              <a:t>Jeriček</a:t>
            </a:r>
            <a:r>
              <a:rPr lang="sl-SI" sz="1100" dirty="0" smtClean="0"/>
              <a:t>, H. (2007). </a:t>
            </a:r>
            <a:r>
              <a:rPr lang="sl-SI" sz="1100" i="1" dirty="0" smtClean="0"/>
              <a:t>Ko učenca strese stres in kaj lahko pri tem naredi učitelj. </a:t>
            </a:r>
            <a:r>
              <a:rPr lang="sl-SI" sz="1100" dirty="0" smtClean="0"/>
              <a:t>Ljubljana: Inštitut za varovanje zdravja.</a:t>
            </a:r>
          </a:p>
          <a:p>
            <a:r>
              <a:rPr lang="sl-SI" sz="1100" dirty="0" err="1" smtClean="0"/>
              <a:t>Culbert</a:t>
            </a:r>
            <a:r>
              <a:rPr lang="sl-SI" sz="1100" dirty="0" smtClean="0"/>
              <a:t>, T. (2017). </a:t>
            </a:r>
            <a:r>
              <a:rPr lang="sl-SI" sz="1100" i="1" dirty="0" err="1" smtClean="0"/>
              <a:t>Perspectives</a:t>
            </a:r>
            <a:r>
              <a:rPr lang="sl-SI" sz="1100" i="1" dirty="0" smtClean="0"/>
              <a:t> on </a:t>
            </a:r>
            <a:r>
              <a:rPr lang="sl-SI" sz="1100" i="1" dirty="0" err="1" smtClean="0"/>
              <a:t>technology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assisted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relaxation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approaches</a:t>
            </a:r>
            <a:r>
              <a:rPr lang="sl-SI" sz="1100" i="1" dirty="0" smtClean="0"/>
              <a:t> to </a:t>
            </a:r>
            <a:r>
              <a:rPr lang="sl-SI" sz="1100" i="1" dirty="0" err="1" smtClean="0"/>
              <a:t>support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mind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body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skills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practice</a:t>
            </a:r>
            <a:r>
              <a:rPr lang="sl-SI" sz="1100" i="1" dirty="0" smtClean="0"/>
              <a:t> in </a:t>
            </a:r>
            <a:r>
              <a:rPr lang="sl-SI" sz="1100" i="1" dirty="0" err="1" smtClean="0"/>
              <a:t>children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and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teens</a:t>
            </a:r>
            <a:r>
              <a:rPr lang="sl-SI" sz="1100" i="1" dirty="0" smtClean="0"/>
              <a:t>: </a:t>
            </a:r>
            <a:r>
              <a:rPr lang="sl-SI" sz="1100" i="1" dirty="0" err="1" smtClean="0"/>
              <a:t>Clinical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experience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and</a:t>
            </a:r>
            <a:r>
              <a:rPr lang="sl-SI" sz="1100" i="1" dirty="0" smtClean="0"/>
              <a:t> </a:t>
            </a:r>
            <a:r>
              <a:rPr lang="sl-SI" sz="1100" i="1" dirty="0" err="1" smtClean="0"/>
              <a:t>commentary</a:t>
            </a:r>
            <a:r>
              <a:rPr lang="sl-SI" sz="1100" i="1" dirty="0" smtClean="0"/>
              <a:t>. </a:t>
            </a:r>
            <a:r>
              <a:rPr lang="sl-SI" sz="1100" dirty="0" err="1" smtClean="0"/>
              <a:t>Children</a:t>
            </a:r>
            <a:r>
              <a:rPr lang="sl-SI" sz="1100" dirty="0" smtClean="0"/>
              <a:t>, 20 </a:t>
            </a:r>
            <a:r>
              <a:rPr lang="sl-SI" sz="1100" i="1" dirty="0" smtClean="0"/>
              <a:t>(4). </a:t>
            </a:r>
            <a:r>
              <a:rPr lang="sl-SI" sz="1100" dirty="0" smtClean="0"/>
              <a:t>Pridobljeno s: </a:t>
            </a:r>
            <a:r>
              <a:rPr lang="sl-SI" sz="1100" u="sng" dirty="0" smtClean="0">
                <a:hlinkClick r:id="rId3"/>
              </a:rPr>
              <a:t>https://www.mdpi.com/2227-9067/4/4/20</a:t>
            </a:r>
            <a:endParaRPr lang="sl-SI" sz="1100" u="sng" dirty="0" smtClean="0"/>
          </a:p>
          <a:p>
            <a:r>
              <a:rPr lang="sl-SI" sz="1100" dirty="0" smtClean="0"/>
              <a:t>Schmidt, G. (2012). Vodena vizualizacija. Ljubljana: Pedagoška fakulteta. Pridobljeno s: </a:t>
            </a:r>
            <a:r>
              <a:rPr lang="sl-SI" sz="1100" dirty="0" smtClean="0">
                <a:hlinkClick r:id="rId4"/>
              </a:rPr>
              <a:t>http://www2.arnes.si/~gschmi/studenti/vodena%20vizualizacija%202012.pdf</a:t>
            </a:r>
            <a:endParaRPr lang="sl-SI" sz="1100" dirty="0" smtClean="0"/>
          </a:p>
          <a:p>
            <a:r>
              <a:rPr lang="sl-SI" sz="1100" dirty="0" smtClean="0"/>
              <a:t>Babič, idr. (2019). Odklanjanje šole  preprečevanje, prepoznavanje in pomoč. Ljubljana: Svetovalni center za otroke, mladostnike in starše.</a:t>
            </a:r>
          </a:p>
          <a:p>
            <a:r>
              <a:rPr lang="sl-SI" sz="1100" dirty="0" smtClean="0"/>
              <a:t>Društvo DAM, (2011). Navodila za progresivno mišično relaksacijo. Pridobljeno s: </a:t>
            </a:r>
            <a:r>
              <a:rPr lang="sl-SI" sz="1100" dirty="0" smtClean="0">
                <a:hlinkClick r:id="rId5"/>
              </a:rPr>
              <a:t>http://www.nebojse.si/portal/index.php?option=com_remository&amp;Itemid=80&amp;func=startdown&amp;id=48</a:t>
            </a:r>
            <a:endParaRPr lang="sl-SI" sz="1100" dirty="0" smtClean="0"/>
          </a:p>
          <a:p>
            <a:r>
              <a:rPr lang="sl-SI" sz="1100" dirty="0" smtClean="0"/>
              <a:t>Otok peska (2016). Vaje čuječnosti v razredu. Pridobljeno s: </a:t>
            </a:r>
            <a:r>
              <a:rPr lang="sl-SI" sz="1100" dirty="0" smtClean="0">
                <a:hlinkClick r:id="rId6"/>
              </a:rPr>
              <a:t>http://www.otokpeska.si/vaje-za-urjenje-cujecnosti-v-razredu/</a:t>
            </a:r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209909" y="6602600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VIR SLIKE: https://www.pinterest.co.uk/pin/150800287501347639/</a:t>
            </a:r>
            <a:endParaRPr kumimoji="0" lang="sl-S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17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2"/>
          <a:srcRect t="6313" r="310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13031" y="127817"/>
            <a:ext cx="3639207" cy="1221864"/>
          </a:xfrm>
          <a:solidFill>
            <a:schemeClr val="bg1"/>
          </a:solidFill>
        </p:spPr>
        <p:txBody>
          <a:bodyPr/>
          <a:lstStyle/>
          <a:p>
            <a:r>
              <a:rPr lang="sl-SI" b="1" dirty="0" smtClean="0">
                <a:solidFill>
                  <a:schemeClr val="accent6">
                    <a:lumMod val="50000"/>
                  </a:schemeClr>
                </a:solidFill>
              </a:rPr>
              <a:t>DRAGI STARŠI…</a:t>
            </a:r>
            <a:endParaRPr lang="sl-SI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1813034" y="1481885"/>
            <a:ext cx="8565932" cy="9540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Čez noč ste bili postavljeni pred veliko preizkušnjo, saj ste se morali hitro organizirati in prilagoditi vsakdan, tako sebi, kot vašemu otroku in ustvariti okolje, kjer boste v novih razmerah čim boljše delovali.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987973" y="2700304"/>
            <a:ext cx="1048932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 vsem tem pa ne moremo uiti občutku negotove prihodnosti, kar lahko povzroča nelagodje in napetost. Določeno mero napetosti občutijo tudi vaši otroci – tudi njim se je življenje postavilo na glavo, ne morejo hoditi v šolo, ne vidijo prijateljev, sorodnikov, starih staršev, njihovi starši so postali čez noč učitelji, slišijo informacije, ki si jih ne znajo razložiti in v njih sprožijo strah in tesnobo.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2154619" y="4059963"/>
            <a:ext cx="857644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Zato je pomembno, da se s svojim otrokom o tem pogovarjate, jim razložite in jih pomirite.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2358257" y="4588625"/>
            <a:ext cx="816916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 slednjem vam lahko pomagajo tudi različne sprostitvene tehnike, ki jih lahko uvedete kot novo dnevno rutino v svoje življenje.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ravokotnik 14"/>
          <p:cNvSpPr/>
          <p:nvPr/>
        </p:nvSpPr>
        <p:spPr>
          <a:xfrm>
            <a:off x="0" y="6627169"/>
            <a:ext cx="29899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VIR SLIKE: https://www.pinterest.co.uk/pin/150800287501347639/</a:t>
            </a:r>
            <a:endParaRPr kumimoji="0" lang="sl-S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15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chemeClr val="accent6">
                    <a:lumMod val="50000"/>
                  </a:schemeClr>
                </a:solidFill>
              </a:rPr>
              <a:t>REDNO IZVAJANJE SPROSTITVENIH TEHNIK DELUJE POZITIVNO NA…</a:t>
            </a:r>
            <a:endParaRPr lang="sl-SI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2656490" y="2056110"/>
            <a:ext cx="36260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Umiritev telesa in misli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Prisotnost v tem trenutku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Boljša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samopodoba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Izboljšana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koordinacija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Ustvarjalnost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Večja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čustvena moč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Samozavedanje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zavedanje drugih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Boljša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koncentracija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Poglobitev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diha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Povezovanje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možganskih hemisfer</a:t>
            </a:r>
          </a:p>
        </p:txBody>
      </p:sp>
      <p:sp>
        <p:nvSpPr>
          <p:cNvPr id="5" name="Pravokotnik 4"/>
          <p:cNvSpPr/>
          <p:nvPr/>
        </p:nvSpPr>
        <p:spPr>
          <a:xfrm>
            <a:off x="6655676" y="2056110"/>
            <a:ext cx="339484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Krepitev samonadzora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ižanje napetosti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tesnobe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Manjša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impulzivnost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oglabljanje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vezi med otrokom in staršem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Boljši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spanec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Pozitiven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odnos do samega sebe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Krepitev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discipline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Zaupanje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sebe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Zabava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-529" y="6627465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VIR SLIKE: https://www.pinterest.co.uk/pin/150800287501347639/</a:t>
            </a:r>
            <a:endParaRPr kumimoji="0" lang="sl-S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6795212" y="5195431"/>
            <a:ext cx="19111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Jeriček</a:t>
            </a:r>
            <a:r>
              <a:rPr kumimoji="0" lang="sl-S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2007 in </a:t>
            </a:r>
            <a:r>
              <a:rPr kumimoji="0" lang="sl-SI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Culbert</a:t>
            </a:r>
            <a:r>
              <a:rPr kumimoji="0" lang="sl-S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2017 </a:t>
            </a:r>
            <a:endParaRPr kumimoji="0" lang="sl-SI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0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</a:rPr>
              <a:t>BODY SCAN</a:t>
            </a:r>
            <a:endParaRPr lang="sl-SI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627218"/>
            <a:ext cx="4527430" cy="99521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Tehnika, s katero pregledamo stanje našega telesa.</a:t>
            </a: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7283669" y="1844785"/>
            <a:ext cx="212775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 NAJMLAJŠE: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 smtClean="0">
                <a:solidFill>
                  <a:prstClr val="black"/>
                </a:solidFill>
                <a:latin typeface="Calibri" panose="020F0502020204030204"/>
              </a:rPr>
              <a:t>Posnetek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BODY SCAN MLAJŠI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2398144" y="4206573"/>
            <a:ext cx="2199736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 STAREJŠE: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noProof="0" dirty="0" smtClean="0">
                <a:solidFill>
                  <a:prstClr val="black"/>
                </a:solidFill>
                <a:latin typeface="Calibri" panose="020F0502020204030204"/>
              </a:rPr>
              <a:t>Posnetek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BODY</a:t>
            </a:r>
            <a:r>
              <a:rPr kumimoji="0" lang="sl-SI" sz="18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SCAN STAREJŠI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9753160" y="6508923"/>
            <a:ext cx="22236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Manuela</a:t>
            </a:r>
            <a:r>
              <a:rPr kumimoji="0" lang="sl-S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l-SI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Mamuzić</a:t>
            </a:r>
            <a:r>
              <a:rPr kumimoji="0" lang="sl-SI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v Schmidt 2012 </a:t>
            </a:r>
            <a:endParaRPr kumimoji="0" lang="sl-SI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Desna puščica 8"/>
          <p:cNvSpPr/>
          <p:nvPr/>
        </p:nvSpPr>
        <p:spPr>
          <a:xfrm>
            <a:off x="5678263" y="1733915"/>
            <a:ext cx="1292773" cy="78181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Desna puščica 9"/>
          <p:cNvSpPr/>
          <p:nvPr/>
        </p:nvSpPr>
        <p:spPr>
          <a:xfrm rot="5400000">
            <a:off x="2740622" y="3023593"/>
            <a:ext cx="1292773" cy="78181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The importance of healthy self-esteem in children and young peop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55" b="100000" l="619" r="99588">
                        <a14:foregroundMark x1="69691" y1="21443" x2="70515" y2="24124"/>
                        <a14:foregroundMark x1="80412" y1="22268" x2="84742" y2="23505"/>
                        <a14:foregroundMark x1="83505" y1="66598" x2="83505" y2="66598"/>
                        <a14:foregroundMark x1="82062" y1="57732" x2="82062" y2="57732"/>
                        <a14:foregroundMark x1="80619" y1="51753" x2="80619" y2="51753"/>
                        <a14:foregroundMark x1="84536" y1="71546" x2="84536" y2="71546"/>
                        <a14:foregroundMark x1="85361" y1="75876" x2="80412" y2="52990"/>
                        <a14:foregroundMark x1="80000" y1="75876" x2="85155" y2="754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22" b="3348"/>
          <a:stretch/>
        </p:blipFill>
        <p:spPr bwMode="auto">
          <a:xfrm>
            <a:off x="5057939" y="2830303"/>
            <a:ext cx="4619625" cy="367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ravokotnik 12"/>
          <p:cNvSpPr/>
          <p:nvPr/>
        </p:nvSpPr>
        <p:spPr>
          <a:xfrm>
            <a:off x="2774731" y="6643471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VIR SLIKE: https</a:t>
            </a: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://www.mindmoose.co.uk/2016/10/04/the-importance-of-developing-healthy-self-esteem-in-children-and-young-people/</a:t>
            </a:r>
            <a:endParaRPr kumimoji="0" lang="sl-S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45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207470"/>
            <a:ext cx="10515600" cy="1325563"/>
          </a:xfrm>
        </p:spPr>
        <p:txBody>
          <a:bodyPr/>
          <a:lstStyle/>
          <a:p>
            <a:r>
              <a:rPr lang="sl-SI" b="1" dirty="0" smtClean="0">
                <a:solidFill>
                  <a:schemeClr val="accent6">
                    <a:lumMod val="75000"/>
                  </a:schemeClr>
                </a:solidFill>
              </a:rPr>
              <a:t>PROGRESIVNO MIŠIČNO SPROŠČANJE</a:t>
            </a:r>
            <a:endParaRPr lang="sl-SI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Označba mesta vsebine 2"/>
          <p:cNvSpPr>
            <a:spLocks noGrp="1"/>
          </p:cNvSpPr>
          <p:nvPr>
            <p:ph idx="1"/>
          </p:nvPr>
        </p:nvSpPr>
        <p:spPr>
          <a:xfrm>
            <a:off x="838200" y="1627219"/>
            <a:ext cx="3975538" cy="111598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 smtClean="0"/>
              <a:t>Tehnika sproščanja telesa s postopnim krčenjem in sproščanjem mišičnih skupin.</a:t>
            </a:r>
            <a:endParaRPr lang="sl-SI" sz="2400" dirty="0"/>
          </a:p>
        </p:txBody>
      </p:sp>
      <p:sp>
        <p:nvSpPr>
          <p:cNvPr id="5" name="Desna puščica 4"/>
          <p:cNvSpPr/>
          <p:nvPr/>
        </p:nvSpPr>
        <p:spPr>
          <a:xfrm>
            <a:off x="5163197" y="1792019"/>
            <a:ext cx="1412471" cy="836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esna puščica 5"/>
          <p:cNvSpPr/>
          <p:nvPr/>
        </p:nvSpPr>
        <p:spPr>
          <a:xfrm rot="5400000">
            <a:off x="2825969" y="3285852"/>
            <a:ext cx="1412471" cy="836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6925128" y="2000543"/>
            <a:ext cx="3331679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 NAJMLAJŠE: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 smtClean="0">
                <a:solidFill>
                  <a:prstClr val="black"/>
                </a:solidFill>
                <a:latin typeface="Calibri" panose="020F0502020204030204"/>
              </a:rPr>
              <a:t>Posnetek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MIŠIČNO</a:t>
            </a:r>
            <a:r>
              <a:rPr kumimoji="0" lang="sl-SI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SPROŠČANJE ZA MLAJŠE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2825969" y="4569818"/>
            <a:ext cx="3880761" cy="9424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 STAREJŠE: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noProof="0" dirty="0" smtClean="0">
                <a:solidFill>
                  <a:prstClr val="black"/>
                </a:solidFill>
                <a:latin typeface="Calibri" panose="020F0502020204030204"/>
              </a:rPr>
              <a:t>Posnetek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MIŠIČNO</a:t>
            </a:r>
            <a:r>
              <a:rPr kumimoji="0" lang="sl-SI" sz="1800" b="0" i="0" u="none" strike="noStrike" kern="1200" cap="none" spc="0" normalizeH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SPROŠČANJE ZA STAREJŠE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ravokotnik 9"/>
          <p:cNvSpPr/>
          <p:nvPr/>
        </p:nvSpPr>
        <p:spPr>
          <a:xfrm rot="5400000">
            <a:off x="2936529" y="3518594"/>
            <a:ext cx="119135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900" dirty="0" smtClean="0">
                <a:solidFill>
                  <a:srgbClr val="000000"/>
                </a:solidFill>
                <a:latin typeface="Arial" panose="020B0604020202020204" pitchFamily="34" charset="0"/>
              </a:rPr>
              <a:t>Društvo DAM, 2011</a:t>
            </a:r>
            <a:endParaRPr kumimoji="0" lang="sl-SI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" name="Pravokotnik 13"/>
          <p:cNvSpPr/>
          <p:nvPr/>
        </p:nvSpPr>
        <p:spPr>
          <a:xfrm>
            <a:off x="5164636" y="2108265"/>
            <a:ext cx="12896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sl-SI" sz="1050" dirty="0" smtClean="0">
                <a:solidFill>
                  <a:prstClr val="black"/>
                </a:solidFill>
              </a:rPr>
              <a:t>Babič idr., 2019</a:t>
            </a:r>
            <a:endParaRPr lang="sl-SI" sz="1050" dirty="0">
              <a:solidFill>
                <a:prstClr val="black"/>
              </a:solidFill>
            </a:endParaRPr>
          </a:p>
        </p:txBody>
      </p:sp>
      <p:pic>
        <p:nvPicPr>
          <p:cNvPr id="2057" name="Picture 9" descr="A Male Primary School Student Looking Healthy And Happy | Boneco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100000" l="0" r="100000">
                        <a14:foregroundMark x1="31391" y1="26855" x2="67293" y2="26855"/>
                        <a14:foregroundMark x1="62030" y1="19922" x2="61278" y2="268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459" y="3205499"/>
            <a:ext cx="1494397" cy="287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26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accent2">
                    <a:lumMod val="75000"/>
                  </a:schemeClr>
                </a:solidFill>
              </a:rPr>
              <a:t>ČUJEČNOST – šumeča tabletka</a:t>
            </a:r>
            <a:endParaRPr lang="sl-SI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838200" y="1681972"/>
            <a:ext cx="2651234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Prisotnost v tem trenutku.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838200" y="2453666"/>
            <a:ext cx="4477407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Vzemite kozarec vode in vanj dajte šumečo tableto.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838200" y="3491071"/>
            <a:ext cx="4477407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Otrok naj pozorno opazuje, kaj se dogaja s tabletko v procesu raztapljanja.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838200" y="4528476"/>
            <a:ext cx="4477407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Spodbudite otroka, da deli svoje občutke in misli ob opazovanju. 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248134" y="6455124"/>
            <a:ext cx="11801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100" dirty="0" smtClean="0"/>
              <a:t>Otok peska, 2016</a:t>
            </a:r>
            <a:endParaRPr lang="sl-SI" sz="11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6750" l="4000" r="52167">
                        <a14:foregroundMark x1="14167" y1="15250" x2="41500" y2="23000"/>
                        <a14:foregroundMark x1="48500" y1="17000" x2="48667" y2="25250"/>
                        <a14:foregroundMark x1="50500" y1="16000" x2="50500" y2="25750"/>
                        <a14:foregroundMark x1="10667" y1="45250" x2="11500" y2="65750"/>
                        <a14:foregroundMark x1="21833" y1="86750" x2="31167" y2="88500"/>
                        <a14:foregroundMark x1="34667" y1="88750" x2="45500" y2="85250"/>
                        <a14:foregroundMark x1="47500" y1="82000" x2="47500" y2="82000"/>
                        <a14:foregroundMark x1="12667" y1="82500" x2="13167" y2="85250"/>
                        <a14:foregroundMark x1="13000" y1="86500" x2="13000" y2="86500"/>
                        <a14:foregroundMark x1="14167" y1="88250" x2="14167" y2="88250"/>
                      </a14:backgroundRemoval>
                    </a14:imgEffect>
                  </a14:imgLayer>
                </a14:imgProps>
              </a:ext>
            </a:extLst>
          </a:blip>
          <a:srcRect r="47576"/>
          <a:stretch/>
        </p:blipFill>
        <p:spPr>
          <a:xfrm>
            <a:off x="6386949" y="1472193"/>
            <a:ext cx="3338944" cy="424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5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accent2">
                    <a:lumMod val="75000"/>
                  </a:schemeClr>
                </a:solidFill>
              </a:rPr>
              <a:t>ČUJEČNOST – taktilna vaja</a:t>
            </a:r>
            <a:endParaRPr lang="sl-SI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838200" y="1690688"/>
            <a:ext cx="265123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Prisotnost v tem trenutku.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838200" y="2453666"/>
            <a:ext cx="546908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Poiščite nekaj predmetov, ki so taktilno zanimivi (pero, kamen, plastelin, volna, lesena žogica) 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838200" y="3376940"/>
            <a:ext cx="5469082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Otroku z ruto prevežite oči in mu dajte v roko predmet.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Cilj ni, da otrok ugotovi, kaj ima v rokah, ampak, da se osredotoči na občutke.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838200" y="4577214"/>
            <a:ext cx="546908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Spodbudite otroka, da deli svoje občutke in misli tipanju predmeta.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meditation-clipart-child-yoga-3 - Crew School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78" b="94937" l="575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237" y="2060020"/>
            <a:ext cx="2743924" cy="379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7443355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800" dirty="0" smtClean="0">
                <a:hlinkClick r:id="rId4"/>
              </a:rPr>
              <a:t>VIR SLIKE: https://www.crew.uk.net/mindfulness-in-sport/meditation-clipart-child-yoga-3/</a:t>
            </a:r>
            <a:endParaRPr lang="sl-SI" sz="800" dirty="0"/>
          </a:p>
        </p:txBody>
      </p:sp>
      <p:pic>
        <p:nvPicPr>
          <p:cNvPr id="3078" name="Picture 6" descr="Feather Files: Faster Than the Speed of Light - Steven Dye - Medi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489" y="1180600"/>
            <a:ext cx="1273066" cy="127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all Of Yarn Clipart, HD Png Download , Transparent Png Image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59" b="9617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827" y="3376940"/>
            <a:ext cx="1756406" cy="138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Wood Ball Solid Sphere Isolated Stock Illustrations – 5 Wood Ball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201" y="775217"/>
            <a:ext cx="1296960" cy="129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Plasticine transparent background PNG clipart | HiClip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407" l="0" r="100000">
                        <a14:foregroundMark x1="75229" y1="50741" x2="82339" y2="65185"/>
                        <a14:foregroundMark x1="69495" y1="57778" x2="87844" y2="57778"/>
                        <a14:foregroundMark x1="68119" y1="37407" x2="93578" y2="61481"/>
                        <a14:foregroundMark x1="62385" y1="47407" x2="78440" y2="73704"/>
                        <a14:foregroundMark x1="63303" y1="62963" x2="77523" y2="83704"/>
                        <a14:foregroundMark x1="91055" y1="65556" x2="85092" y2="77778"/>
                        <a14:foregroundMark x1="90367" y1="48889" x2="94037" y2="70741"/>
                        <a14:foregroundMark x1="83716" y1="39259" x2="83716" y2="39259"/>
                        <a14:foregroundMark x1="76147" y1="35185" x2="76147" y2="35185"/>
                        <a14:foregroundMark x1="65596" y1="35926" x2="65596" y2="35926"/>
                        <a14:foregroundMark x1="69725" y1="35926" x2="69725" y2="35926"/>
                        <a14:foregroundMark x1="63303" y1="37037" x2="63303" y2="37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731" y="3214164"/>
            <a:ext cx="1538043" cy="95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ravokotnik 13"/>
          <p:cNvSpPr/>
          <p:nvPr/>
        </p:nvSpPr>
        <p:spPr>
          <a:xfrm>
            <a:off x="248134" y="6455124"/>
            <a:ext cx="11801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100" dirty="0" smtClean="0"/>
              <a:t>Otok peska, 2016</a:t>
            </a:r>
            <a:endParaRPr lang="sl-SI" sz="1100" dirty="0"/>
          </a:p>
        </p:txBody>
      </p:sp>
    </p:spTree>
    <p:extLst>
      <p:ext uri="{BB962C8B-B14F-4D97-AF65-F5344CB8AC3E}">
        <p14:creationId xmlns:p14="http://schemas.microsoft.com/office/powerpoint/2010/main" val="312570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accent2">
                    <a:lumMod val="75000"/>
                  </a:schemeClr>
                </a:solidFill>
              </a:rPr>
              <a:t>ČUJEČNOST – okušanje hrane</a:t>
            </a:r>
            <a:endParaRPr lang="sl-SI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838200" y="1690688"/>
            <a:ext cx="265123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Prisotnost v tem trenutku.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838200" y="2453665"/>
            <a:ext cx="515269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Pripravite različno hrano (jagoda, čokolada, mandarina…) 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838200" y="3352571"/>
            <a:ext cx="5152697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Otroku z ruto prevežite oči in mu ponudite posamezno hrano.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Cilj ni, da otrok ugotovi, kaj okuša, ampak, da se osredotoči na občutke.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838200" y="4805475"/>
            <a:ext cx="515269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Spodbudite otroka, da hrano otipa z jezikom, jo okusi in po zaužitju izrazi svoje občutke in misli ob izkušnji.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Slika 7" descr="Obrezovanje zaslona 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22" b="96009" l="6676" r="938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13" y="1875354"/>
            <a:ext cx="5155306" cy="3233718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6580909" y="4805475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800" dirty="0" smtClean="0">
                <a:hlinkClick r:id="rId4"/>
              </a:rPr>
              <a:t>VIR SLIKE: https://www.twinkl.com/illustration/taste-test-healthy-eating-week-food-boy-and-girl-blindfold-ks2</a:t>
            </a:r>
            <a:endParaRPr lang="sl-SI" sz="800" dirty="0"/>
          </a:p>
        </p:txBody>
      </p:sp>
      <p:sp>
        <p:nvSpPr>
          <p:cNvPr id="11" name="Pravokotnik 10"/>
          <p:cNvSpPr/>
          <p:nvPr/>
        </p:nvSpPr>
        <p:spPr>
          <a:xfrm>
            <a:off x="248134" y="6455124"/>
            <a:ext cx="11801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100" dirty="0" smtClean="0"/>
              <a:t>Otok peska, 2016</a:t>
            </a:r>
            <a:endParaRPr lang="sl-SI" sz="1100" dirty="0"/>
          </a:p>
        </p:txBody>
      </p:sp>
    </p:spTree>
    <p:extLst>
      <p:ext uri="{BB962C8B-B14F-4D97-AF65-F5344CB8AC3E}">
        <p14:creationId xmlns:p14="http://schemas.microsoft.com/office/powerpoint/2010/main" val="343420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accent4"/>
                </a:solidFill>
              </a:rPr>
              <a:t>BARVANJE MANDALE</a:t>
            </a:r>
            <a:endParaRPr lang="sl-SI" b="1" dirty="0">
              <a:solidFill>
                <a:schemeClr val="accent4"/>
              </a:solidFill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625232" y="4508038"/>
            <a:ext cx="5159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http://utripsrca.weebly.com/mandale-za-otroke.html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ravokotnik 15"/>
          <p:cNvSpPr/>
          <p:nvPr/>
        </p:nvSpPr>
        <p:spPr>
          <a:xfrm>
            <a:off x="838200" y="1690688"/>
            <a:ext cx="421727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 sprostitev, ustvarjalnost in </a:t>
            </a:r>
            <a:r>
              <a:rPr kumimoji="0" lang="sl-SI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grafomotoriko</a:t>
            </a: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84363" y="1027906"/>
            <a:ext cx="5276650" cy="5144649"/>
          </a:xfrm>
          <a:prstGeom prst="rect">
            <a:avLst/>
          </a:prstGeom>
        </p:spPr>
      </p:pic>
      <p:sp>
        <p:nvSpPr>
          <p:cNvPr id="10" name="Pravokotnik 9"/>
          <p:cNvSpPr/>
          <p:nvPr/>
        </p:nvSpPr>
        <p:spPr>
          <a:xfrm>
            <a:off x="838200" y="2963481"/>
            <a:ext cx="421727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Lahko jo natisnete ali ustvarite svojo mandalo skupaj z otrokom.</a:t>
            </a:r>
          </a:p>
        </p:txBody>
      </p:sp>
      <p:sp>
        <p:nvSpPr>
          <p:cNvPr id="3" name="Puščica dol 2"/>
          <p:cNvSpPr/>
          <p:nvPr/>
        </p:nvSpPr>
        <p:spPr>
          <a:xfrm>
            <a:off x="2483427" y="3771900"/>
            <a:ext cx="721325" cy="581891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958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733</Words>
  <Application>Microsoft Office PowerPoint</Application>
  <PresentationFormat>Širokozaslonsko</PresentationFormat>
  <Paragraphs>86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Officeova tema</vt:lpstr>
      <vt:lpstr>SPROSTITVENE VAJE ZA OTROKE čuječnost in ostalo</vt:lpstr>
      <vt:lpstr>DRAGI STARŠI…</vt:lpstr>
      <vt:lpstr>REDNO IZVAJANJE SPROSTITVENIH TEHNIK DELUJE POZITIVNO NA…</vt:lpstr>
      <vt:lpstr>BODY SCAN</vt:lpstr>
      <vt:lpstr>PROGRESIVNO MIŠIČNO SPROŠČANJE</vt:lpstr>
      <vt:lpstr>ČUJEČNOST – šumeča tabletka</vt:lpstr>
      <vt:lpstr>ČUJEČNOST – taktilna vaja</vt:lpstr>
      <vt:lpstr>ČUJEČNOST – okušanje hrane</vt:lpstr>
      <vt:lpstr>BARVANJE MANDALE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SPROSTITVENE VAJE ZA OTROKE čuječnost in ostalo</dc:title>
  <dc:creator>Uporabnik sistema Windows</dc:creator>
  <cp:lastModifiedBy>Uporabnik sistema Windows</cp:lastModifiedBy>
  <cp:revision>8</cp:revision>
  <dcterms:created xsi:type="dcterms:W3CDTF">2020-04-24T07:54:50Z</dcterms:created>
  <dcterms:modified xsi:type="dcterms:W3CDTF">2020-04-24T18:13:04Z</dcterms:modified>
</cp:coreProperties>
</file>