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8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56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95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4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9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53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41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721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09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7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8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AA03-D49E-41F7-AB86-2E751CD68CA1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0D21-BBD2-4682-AB34-BD2B0821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4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de-fon.com/download/children_drawing_graphics_children39s-drawing_chil/646609/1920x1080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WUXEeAXywCY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227-9067/4/4/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.uk/pin/150800287501347639/" TargetMode="External"/><Relationship Id="rId4" Type="http://schemas.openxmlformats.org/officeDocument/2006/relationships/hyperlink" Target="https://www.drweil.com/health-wellness/body-mind-spirit/stress-anxiety/breathing-three-exercis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ingbehavior.cbcs.usf.edu/docs/Smell-Blow.pdf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here.com/free-cliparts/diaphragmatic-breathing-kokju-ho-adem-abdomen-others-2610987" TargetMode="External"/><Relationship Id="rId5" Type="http://schemas.openxmlformats.org/officeDocument/2006/relationships/hyperlink" Target="https://www.passionemamma.it/la-sindrome-di-turner-che-cose-cause-e-rimedi/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belletherapy/status/10572945816525127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8YqqS35e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.alphacoders.com/big.php?i=281126" TargetMode="Externa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hyperlink" Target="http://www.wallcoo.net/cartoon/Korean_illustration_lovely_girls/html/wallpaper10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Hl6wYCwlcQ" TargetMode="External"/><Relationship Id="rId5" Type="http://schemas.openxmlformats.org/officeDocument/2006/relationships/hyperlink" Target="https://www.youtube.com/watch?v=WPni755-Krg" TargetMode="External"/><Relationship Id="rId4" Type="http://schemas.openxmlformats.org/officeDocument/2006/relationships/hyperlink" Target="https://www.youtube.com/watch?v=fSc789Mx0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llcoo.net/cartoon/Korean_illustration_lovely_girls/html/wallpaper1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3764"/>
          <a:stretch/>
        </p:blipFill>
        <p:spPr>
          <a:xfrm>
            <a:off x="755103" y="533223"/>
            <a:ext cx="10819817" cy="585706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6139" y="1313664"/>
            <a:ext cx="4983545" cy="1797268"/>
          </a:xfrm>
        </p:spPr>
        <p:txBody>
          <a:bodyPr>
            <a:normAutofit fontScale="90000"/>
          </a:bodyPr>
          <a:lstStyle/>
          <a:p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SPROSTITVENE VAJE ZA </a:t>
            </a:r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OTROKE</a:t>
            </a:r>
            <a:b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dihalne vaje</a:t>
            </a:r>
            <a:endParaRPr lang="sl-SI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9155" y="6032803"/>
            <a:ext cx="2587926" cy="357487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Pripravila: Anja </a:t>
            </a:r>
            <a:r>
              <a:rPr lang="sl-SI" dirty="0" err="1" smtClean="0"/>
              <a:t>Jularić</a:t>
            </a:r>
            <a:r>
              <a:rPr lang="sl-SI" dirty="0" smtClean="0"/>
              <a:t>, mag. psih.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09840" y="6211546"/>
            <a:ext cx="52551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http://gde-fon.com/download/children_drawing_graphics_children39s-drawing_chil/646609/1920x1080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Logo_EKP_socialni_sklad_SLO_slog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73"/>
            <a:ext cx="20205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MIZS_slovenšči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26" y="367281"/>
            <a:ext cx="16827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61" y="172673"/>
            <a:ext cx="850096" cy="737256"/>
          </a:xfrm>
          <a:prstGeom prst="rect">
            <a:avLst/>
          </a:prstGeom>
        </p:spPr>
      </p:pic>
      <p:pic>
        <p:nvPicPr>
          <p:cNvPr id="10" name="Slika 9" descr="C:\Users\Admin\AppData\Local\Temp\Temp1_Logotip.zip\LOGOTIP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5385" r="13461" b="20513"/>
          <a:stretch/>
        </p:blipFill>
        <p:spPr bwMode="auto">
          <a:xfrm>
            <a:off x="6808337" y="39932"/>
            <a:ext cx="1007954" cy="8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8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5"/>
                </a:solidFill>
              </a:rPr>
              <a:t>DIHALNA VAJA: VODENA VAJA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089127" y="3815013"/>
            <a:ext cx="633035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se udobno namesti in zapre oči ali gleda v izbrano točko.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089127" y="4448553"/>
            <a:ext cx="633035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želji predvajajte glasbo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2"/>
              </a:rPr>
              <a:t>GLASBA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089127" y="5122319"/>
            <a:ext cx="6330350" cy="646331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Predvajajte posnetek vodene dihalne vaje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posnetek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NE POZABI DIHATI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202954" y="3614976"/>
            <a:ext cx="727242" cy="678829"/>
          </a:xfrm>
          <a:prstGeom prst="ellipse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202954" y="4293805"/>
            <a:ext cx="727242" cy="678829"/>
          </a:xfrm>
          <a:prstGeom prst="ellipse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202954" y="4972634"/>
            <a:ext cx="727242" cy="678829"/>
          </a:xfrm>
          <a:prstGeom prst="ellipse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9806650" y="453258"/>
            <a:ext cx="747320" cy="4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STAREJŠI OTROCI</a:t>
            </a: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Meditation Child , meditation transparent background PNG clipart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" b="95445" l="2125" r="99375">
                        <a14:foregroundMark x1="16000" y1="16269" x2="15625" y2="71800"/>
                        <a14:foregroundMark x1="38000" y1="35141" x2="39250" y2="72668"/>
                        <a14:foregroundMark x1="62375" y1="45119" x2="60625" y2="75922"/>
                        <a14:foregroundMark x1="59750" y1="36876" x2="63750" y2="38395"/>
                        <a14:foregroundMark x1="57125" y1="87636" x2="64000" y2="8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6" y="1023479"/>
            <a:ext cx="5194988" cy="2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100" dirty="0" err="1"/>
              <a:t>Jeriček</a:t>
            </a:r>
            <a:r>
              <a:rPr lang="sl-SI" sz="1100" dirty="0"/>
              <a:t>, H. (2007). </a:t>
            </a:r>
            <a:r>
              <a:rPr lang="sl-SI" sz="1100" i="1" dirty="0"/>
              <a:t>Ko učenca strese stres in kaj lahko pri tem naredi učitelj. </a:t>
            </a:r>
            <a:r>
              <a:rPr lang="sl-SI" sz="1100" dirty="0"/>
              <a:t>Ljubljana: Inštitut za varovanje zdravja.</a:t>
            </a:r>
          </a:p>
          <a:p>
            <a:r>
              <a:rPr lang="sl-SI" sz="1100" dirty="0" err="1"/>
              <a:t>Culbert</a:t>
            </a:r>
            <a:r>
              <a:rPr lang="sl-SI" sz="1100" dirty="0"/>
              <a:t>, T. (2017). </a:t>
            </a:r>
            <a:r>
              <a:rPr lang="sl-SI" sz="1100" i="1" dirty="0" err="1"/>
              <a:t>Perspectives</a:t>
            </a:r>
            <a:r>
              <a:rPr lang="sl-SI" sz="1100" i="1" dirty="0"/>
              <a:t> on </a:t>
            </a:r>
            <a:r>
              <a:rPr lang="sl-SI" sz="1100" i="1" dirty="0" err="1"/>
              <a:t>technology</a:t>
            </a:r>
            <a:r>
              <a:rPr lang="sl-SI" sz="1100" i="1" dirty="0"/>
              <a:t> </a:t>
            </a:r>
            <a:r>
              <a:rPr lang="sl-SI" sz="1100" i="1" dirty="0" err="1"/>
              <a:t>assisted</a:t>
            </a:r>
            <a:r>
              <a:rPr lang="sl-SI" sz="1100" i="1" dirty="0"/>
              <a:t> </a:t>
            </a:r>
            <a:r>
              <a:rPr lang="sl-SI" sz="1100" i="1" dirty="0" err="1"/>
              <a:t>relaxation</a:t>
            </a:r>
            <a:r>
              <a:rPr lang="sl-SI" sz="1100" i="1" dirty="0"/>
              <a:t> </a:t>
            </a:r>
            <a:r>
              <a:rPr lang="sl-SI" sz="1100" i="1" dirty="0" err="1"/>
              <a:t>approaches</a:t>
            </a:r>
            <a:r>
              <a:rPr lang="sl-SI" sz="1100" i="1" dirty="0"/>
              <a:t> to </a:t>
            </a:r>
            <a:r>
              <a:rPr lang="sl-SI" sz="1100" i="1" dirty="0" err="1"/>
              <a:t>support</a:t>
            </a:r>
            <a:r>
              <a:rPr lang="sl-SI" sz="1100" i="1" dirty="0"/>
              <a:t> </a:t>
            </a:r>
            <a:r>
              <a:rPr lang="sl-SI" sz="1100" i="1" dirty="0" err="1"/>
              <a:t>mind</a:t>
            </a:r>
            <a:r>
              <a:rPr lang="sl-SI" sz="1100" i="1" dirty="0"/>
              <a:t> </a:t>
            </a:r>
            <a:r>
              <a:rPr lang="sl-SI" sz="1100" i="1" dirty="0" err="1"/>
              <a:t>body</a:t>
            </a:r>
            <a:r>
              <a:rPr lang="sl-SI" sz="1100" i="1" dirty="0"/>
              <a:t> </a:t>
            </a:r>
            <a:r>
              <a:rPr lang="sl-SI" sz="1100" i="1" dirty="0" err="1"/>
              <a:t>skills</a:t>
            </a:r>
            <a:r>
              <a:rPr lang="sl-SI" sz="1100" i="1" dirty="0"/>
              <a:t> </a:t>
            </a:r>
            <a:r>
              <a:rPr lang="sl-SI" sz="1100" i="1" dirty="0" err="1"/>
              <a:t>practice</a:t>
            </a:r>
            <a:r>
              <a:rPr lang="sl-SI" sz="1100" i="1" dirty="0"/>
              <a:t> in </a:t>
            </a:r>
            <a:r>
              <a:rPr lang="sl-SI" sz="1100" i="1" dirty="0" err="1"/>
              <a:t>children</a:t>
            </a:r>
            <a:r>
              <a:rPr lang="sl-SI" sz="1100" i="1" dirty="0"/>
              <a:t> </a:t>
            </a:r>
            <a:r>
              <a:rPr lang="sl-SI" sz="1100" i="1" dirty="0" err="1"/>
              <a:t>and</a:t>
            </a:r>
            <a:r>
              <a:rPr lang="sl-SI" sz="1100" i="1" dirty="0"/>
              <a:t> </a:t>
            </a:r>
            <a:r>
              <a:rPr lang="sl-SI" sz="1100" i="1" dirty="0" err="1"/>
              <a:t>teens</a:t>
            </a:r>
            <a:r>
              <a:rPr lang="sl-SI" sz="1100" i="1" dirty="0"/>
              <a:t>: </a:t>
            </a:r>
            <a:r>
              <a:rPr lang="sl-SI" sz="1100" i="1" dirty="0" err="1"/>
              <a:t>Clinical</a:t>
            </a:r>
            <a:r>
              <a:rPr lang="sl-SI" sz="1100" i="1" dirty="0"/>
              <a:t> </a:t>
            </a:r>
            <a:r>
              <a:rPr lang="sl-SI" sz="1100" i="1" dirty="0" err="1"/>
              <a:t>experience</a:t>
            </a:r>
            <a:r>
              <a:rPr lang="sl-SI" sz="1100" i="1" dirty="0"/>
              <a:t> </a:t>
            </a:r>
            <a:r>
              <a:rPr lang="sl-SI" sz="1100" i="1" dirty="0" err="1"/>
              <a:t>and</a:t>
            </a:r>
            <a:r>
              <a:rPr lang="sl-SI" sz="1100" i="1" dirty="0"/>
              <a:t> </a:t>
            </a:r>
            <a:r>
              <a:rPr lang="sl-SI" sz="1100" i="1" dirty="0" err="1"/>
              <a:t>commentary</a:t>
            </a:r>
            <a:r>
              <a:rPr lang="sl-SI" sz="1100" i="1" dirty="0"/>
              <a:t>. </a:t>
            </a:r>
            <a:r>
              <a:rPr lang="sl-SI" sz="1100" dirty="0" err="1"/>
              <a:t>Children</a:t>
            </a:r>
            <a:r>
              <a:rPr lang="sl-SI" sz="1100" dirty="0"/>
              <a:t>, 20 </a:t>
            </a:r>
            <a:r>
              <a:rPr lang="sl-SI" sz="1100" i="1" dirty="0"/>
              <a:t>(4). </a:t>
            </a:r>
            <a:r>
              <a:rPr lang="sl-SI" sz="1100" dirty="0"/>
              <a:t>Pridobljeno s: </a:t>
            </a:r>
            <a:r>
              <a:rPr lang="sl-SI" sz="1100" u="sng" dirty="0">
                <a:hlinkClick r:id="rId3"/>
              </a:rPr>
              <a:t>https://</a:t>
            </a:r>
            <a:r>
              <a:rPr lang="sl-SI" sz="1100" u="sng" dirty="0" smtClean="0">
                <a:hlinkClick r:id="rId3"/>
              </a:rPr>
              <a:t>www.mdpi.com/2227-9067/4/4/20</a:t>
            </a:r>
            <a:endParaRPr lang="sl-SI" sz="1100" u="sng" dirty="0" smtClean="0"/>
          </a:p>
          <a:p>
            <a:r>
              <a:rPr lang="sl-SI" sz="1100" dirty="0" smtClean="0"/>
              <a:t>Gonzales, B. S. (2016). </a:t>
            </a:r>
            <a:r>
              <a:rPr lang="sl-SI" sz="1100" i="1" dirty="0" err="1" smtClean="0"/>
              <a:t>Three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breathing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exercises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techniques</a:t>
            </a:r>
            <a:r>
              <a:rPr lang="sl-SI" sz="1100" i="1" dirty="0" smtClean="0"/>
              <a:t>. </a:t>
            </a:r>
            <a:r>
              <a:rPr lang="sl-SI" sz="1100" dirty="0" smtClean="0"/>
              <a:t>Pridobljeno s: </a:t>
            </a:r>
            <a:r>
              <a:rPr lang="sl-SI" sz="1100" dirty="0" smtClean="0">
                <a:hlinkClick r:id="rId4"/>
              </a:rPr>
              <a:t>https://www.drweil.com/health-wellness/body-mind-spirit/stress-anxiety/breathing-three-exercises/</a:t>
            </a:r>
            <a:endParaRPr lang="sl-SI" sz="1100" dirty="0" smtClean="0"/>
          </a:p>
          <a:p>
            <a:r>
              <a:rPr lang="sl-SI" sz="1100" dirty="0" err="1" smtClean="0"/>
              <a:t>Schilling</a:t>
            </a:r>
            <a:r>
              <a:rPr lang="sl-SI" sz="1100" dirty="0" smtClean="0"/>
              <a:t>, D. (1996). 50 dejavnosti za razvijanje čustvene inteligence. Ljubljana: Inštitut za razvijanje osebne kakovosti</a:t>
            </a:r>
            <a:r>
              <a:rPr lang="sl-SI" sz="1100" dirty="0" smtClean="0"/>
              <a:t>.</a:t>
            </a:r>
            <a:endParaRPr lang="sl-SI" sz="1100" i="1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1853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hlinkClick r:id="rId5"/>
              </a:rPr>
              <a:t>VIR SLIKE: https://www.pinterest.co.uk/pin/150800287501347639/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878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t="6313" r="31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13031" y="127817"/>
            <a:ext cx="3639207" cy="1221864"/>
          </a:xfrm>
          <a:solidFill>
            <a:schemeClr val="bg1"/>
          </a:solidFill>
        </p:spPr>
        <p:txBody>
          <a:bodyPr/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DRAGI STARŠI…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813034" y="1481885"/>
            <a:ext cx="8565932" cy="9540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Čez noč ste bili postavljeni pred veliko preizkušnjo, saj ste se morali hitro organizirati in prilagoditi vsakdan, tako sebi, kot vašemu otroku in ustvariti okolje, kjer boste v novih razmerah čim boljše delovali.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87973" y="2700304"/>
            <a:ext cx="104893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vsem tem pa ne moremo uiti občutku negotove prihodnosti, kar lahko povzroča nelagodje in napetost. Določeno mero napetosti občutijo tudi vaši otroci – tudi njim se je življenje postavilo na glavo, ne morejo hoditi v šolo, ne vidijo prijateljev, sorodnikov, starih staršev, njihovi starši so postali čez noč učitelji, slišijo informacije, ki si jih ne znajo razložiti in v njih sprožijo strah in tesnobo.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54619" y="4059963"/>
            <a:ext cx="85764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Zato je pomembno, da se s svojim otrokom o tem pogovarjate, jim razložite in jih pomirite.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58257" y="4588625"/>
            <a:ext cx="81691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slednjem vam lahko pomagajo tudi različne sprostitvene tehnike, ki jih lahko uvedete kot novo dnevno rutino v svoje življenje.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0" y="6627169"/>
            <a:ext cx="2989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REDNO IZVAJANJE SPROSTITVENIH TEHNIK DELUJE POZITIVNO NA…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56490" y="2056110"/>
            <a:ext cx="3626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Umiritev telesa in misli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samopodoba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Izboljšana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Ustvarjalnost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Večja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čustvena moč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Samozavedanje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zavedanje drugih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koncentracija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Poglobitev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Povezovanje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možganskih hemisfer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655676" y="2056110"/>
            <a:ext cx="3394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samonadzora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ižanje napetosti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tesnobe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impulzivnost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oglabljanje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vezi med otrokom in staršem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spanec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Pozitiven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 do samega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Zaupanje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Zabava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-529" y="662746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795212" y="5195431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Jeriček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 in </a:t>
            </a: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Culbert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 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752" y="180458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5"/>
                </a:solidFill>
              </a:rPr>
              <a:t>DIHALNE VAJE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7665" y="5537200"/>
            <a:ext cx="3157609" cy="34859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dirty="0" smtClean="0"/>
              <a:t>Z otrokom si izmislite še več vaj.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58996" y="1409731"/>
            <a:ext cx="550291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Najprej otroka naučite osredotočanja na lastno dihanje: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109441" y="1852300"/>
            <a:ext cx="391153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Otroka povabite, da se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usede zraven vas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tla, na stol, ali kamorkoli, kjer mu bo udobno.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109441" y="2937892"/>
            <a:ext cx="417260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Prosite otroka, naj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vdihne skozi nos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kot da vonja rožico in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izdihne skozi usta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kot da piha vetrnico ali regratovo lučko.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Pokažite mu kako.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8223543" y="369207"/>
            <a:ext cx="2191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Potem se zabavajte…</a:t>
            </a:r>
          </a:p>
        </p:txBody>
      </p:sp>
      <p:pic>
        <p:nvPicPr>
          <p:cNvPr id="11" name="Slika 10" descr="Obrezovanje zaslona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5" y="4300483"/>
            <a:ext cx="4342259" cy="2557517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890752" y="6642556"/>
            <a:ext cx="3236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https://challengingbehavior.cbcs.usf.edu/docs/Smell-Blow.pdf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95375" y="1859808"/>
            <a:ext cx="727242" cy="67882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95375" y="2980472"/>
            <a:ext cx="727242" cy="67882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7430423" y="228194"/>
            <a:ext cx="727242" cy="67882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7430423" y="1351066"/>
            <a:ext cx="44546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vsakem vdihu dvignite roke, pri vsakem izdihu jih spustite. 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7430423" y="2199222"/>
            <a:ext cx="44546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izdihu počepnite, ob vdihu vstanite. 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7430423" y="2814897"/>
            <a:ext cx="44546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Podajajte si žogo. 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7430423" y="3353390"/>
            <a:ext cx="44546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vdihu odročite roke, ob izdihu jih dajte skupaj. 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7430423" y="4168882"/>
            <a:ext cx="4454658" cy="940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Lezite na hrbet in ob vdihu dajte roke nad glavo, ob izdihu jih spustite, ob vdihu dvignite noge, ob izdihu jih spustite.</a:t>
            </a:r>
          </a:p>
        </p:txBody>
      </p:sp>
    </p:spTree>
    <p:extLst>
      <p:ext uri="{BB962C8B-B14F-4D97-AF65-F5344CB8AC3E}">
        <p14:creationId xmlns:p14="http://schemas.microsoft.com/office/powerpoint/2010/main" val="25725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/>
          <a:srcRect r="43535"/>
          <a:stretch/>
        </p:blipFill>
        <p:spPr>
          <a:xfrm flipH="1">
            <a:off x="5307724" y="0"/>
            <a:ext cx="6884276" cy="6858000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90752" y="180458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5"/>
                </a:solidFill>
              </a:rPr>
              <a:t>DIHALNE VAJE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58996" y="1409731"/>
            <a:ext cx="450372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Potem otroka naučite trebušnega dihanja:</a:t>
            </a:r>
          </a:p>
        </p:txBody>
      </p:sp>
      <p:sp>
        <p:nvSpPr>
          <p:cNvPr id="6" name="Elipsa 5"/>
          <p:cNvSpPr/>
          <p:nvPr/>
        </p:nvSpPr>
        <p:spPr>
          <a:xfrm>
            <a:off x="527131" y="2056465"/>
            <a:ext cx="727242" cy="67882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351179" y="1991305"/>
            <a:ext cx="391153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leže na hrbet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roke naj počivajo ob telesu. Leži naj tako, da mu bo udobno.</a:t>
            </a:r>
          </a:p>
        </p:txBody>
      </p:sp>
      <p:sp>
        <p:nvSpPr>
          <p:cNvPr id="8" name="Elipsa 7"/>
          <p:cNvSpPr/>
          <p:nvPr/>
        </p:nvSpPr>
        <p:spPr>
          <a:xfrm>
            <a:off x="527131" y="3217858"/>
            <a:ext cx="727242" cy="67882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351179" y="3262559"/>
            <a:ext cx="39115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Vzemite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igračko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ali kakršen koli lahek predmet in mu ga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položite na trebuh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27131" y="4468752"/>
            <a:ext cx="727242" cy="67882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351179" y="4342628"/>
            <a:ext cx="391153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Prosite otroka, da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vdihne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skozi nos tako, da napolni trebušček z zrakom in se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igračka dvigne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Ko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izdihne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 se naj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igračka spusti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5671592" y="2420959"/>
            <a:ext cx="2427890" cy="685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Starejši otroci si lahko položijo na trebuh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esna puščica 13"/>
          <p:cNvSpPr/>
          <p:nvPr/>
        </p:nvSpPr>
        <p:spPr>
          <a:xfrm rot="19100513">
            <a:off x="5287965" y="3221592"/>
            <a:ext cx="767255" cy="36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Diaphragmatic Breathing Pink png download - 795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56" r="96333">
                        <a14:foregroundMark x1="58000" y1="16000" x2="58000" y2="16000"/>
                        <a14:foregroundMark x1="55222" y1="20875" x2="55222" y2="20875"/>
                        <a14:foregroundMark x1="27556" y1="20500" x2="27556" y2="20500"/>
                        <a14:foregroundMark x1="17778" y1="30375" x2="17778" y2="30375"/>
                        <a14:foregroundMark x1="16889" y1="28750" x2="16889" y2="39625"/>
                        <a14:foregroundMark x1="16333" y1="85250" x2="51000" y2="84875"/>
                        <a14:foregroundMark x1="52556" y1="55000" x2="52556" y2="55000"/>
                        <a14:foregroundMark x1="43111" y1="63250" x2="43111" y2="63250"/>
                        <a14:foregroundMark x1="33000" y1="73875" x2="33000" y2="73875"/>
                        <a14:foregroundMark x1="31556" y1="74875" x2="31556" y2="74875"/>
                        <a14:foregroundMark x1="28778" y1="75625" x2="28778" y2="75625"/>
                        <a14:foregroundMark x1="26333" y1="76250" x2="26333" y2="76250"/>
                        <a14:foregroundMark x1="30889" y1="22250" x2="30889" y2="22250"/>
                        <a14:foregroundMark x1="26000" y1="21125" x2="26000" y2="2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18" y="3078324"/>
            <a:ext cx="3453266" cy="30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224961" y="6671355"/>
            <a:ext cx="40120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VIR SLIKE: https://www.passionemamma.it/la-sindrome-di-turner-che-cose-cause-e-rimedi/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5755675" y="6080750"/>
            <a:ext cx="225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VIR SLIKE: https://www.uihere.com/free-cliparts/diaphragmatic-breathing-kokju-ho-adem-abdomen-others-2610987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56333" y="1246136"/>
            <a:ext cx="8676736" cy="5207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Naše telo se umiri takrat, kadar je IZDIH DALJŠI OD VDIHA.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50681" y="155208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5"/>
                </a:solidFill>
              </a:rPr>
              <a:t>DIHALNA VAJA: TEHNIKA 3-4-5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2243787" y="2330716"/>
            <a:ext cx="727242" cy="6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15040" y="2330716"/>
            <a:ext cx="727242" cy="6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9734391" y="2305198"/>
            <a:ext cx="727242" cy="6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612425" y="3260331"/>
            <a:ext cx="1989967" cy="886461"/>
          </a:xfrm>
          <a:prstGeom prst="rect">
            <a:avLst/>
          </a:prstGeom>
          <a:solidFill>
            <a:srgbClr val="C7DEF9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VDIH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 traja 3 sekunde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643715" y="3260332"/>
            <a:ext cx="1869892" cy="886460"/>
          </a:xfrm>
          <a:prstGeom prst="rect">
            <a:avLst/>
          </a:prstGeom>
          <a:solidFill>
            <a:srgbClr val="A7E2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ZADRŽI DIH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Drži 4 sekunde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160737" y="3260331"/>
            <a:ext cx="1874551" cy="886461"/>
          </a:xfrm>
          <a:prstGeom prst="rect">
            <a:avLst/>
          </a:prstGeom>
          <a:solidFill>
            <a:srgbClr val="65A3FF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IZDIH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 traja 5 sekund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esna puščica 10"/>
          <p:cNvSpPr/>
          <p:nvPr/>
        </p:nvSpPr>
        <p:spPr>
          <a:xfrm>
            <a:off x="4088215" y="3487900"/>
            <a:ext cx="1069676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esna puščica 11"/>
          <p:cNvSpPr/>
          <p:nvPr/>
        </p:nvSpPr>
        <p:spPr>
          <a:xfrm>
            <a:off x="7802334" y="3398760"/>
            <a:ext cx="1069676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84" b="100000" l="5417" r="93056">
                        <a14:foregroundMark x1="21806" y1="48395" x2="22083" y2="96543"/>
                        <a14:foregroundMark x1="11111" y1="77284" x2="11111" y2="77284"/>
                        <a14:foregroundMark x1="9861" y1="79753" x2="9861" y2="79753"/>
                        <a14:foregroundMark x1="35139" y1="79259" x2="35139" y2="79259"/>
                        <a14:foregroundMark x1="80278" y1="46667" x2="80139" y2="94568"/>
                        <a14:foregroundMark x1="71806" y1="76296" x2="77639" y2="74815"/>
                        <a14:foregroundMark x1="24306" y1="59012" x2="27639" y2="59012"/>
                      </a14:backgroundRemoval>
                    </a14:imgEffect>
                  </a14:imgLayer>
                </a14:imgProps>
              </a:ext>
            </a:extLst>
          </a:blip>
          <a:srcRect l="126" t="37214" r="60233" b="-274"/>
          <a:stretch/>
        </p:blipFill>
        <p:spPr>
          <a:xfrm>
            <a:off x="1008055" y="4094579"/>
            <a:ext cx="2718557" cy="243264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84" b="100000" l="5417" r="93056">
                        <a14:foregroundMark x1="21806" y1="48395" x2="22083" y2="96543"/>
                        <a14:foregroundMark x1="11111" y1="77284" x2="11111" y2="77284"/>
                        <a14:foregroundMark x1="9861" y1="79753" x2="9861" y2="79753"/>
                        <a14:foregroundMark x1="35139" y1="79259" x2="35139" y2="79259"/>
                        <a14:foregroundMark x1="80278" y1="46667" x2="80139" y2="94568"/>
                        <a14:foregroundMark x1="71806" y1="76296" x2="77639" y2="74815"/>
                        <a14:foregroundMark x1="24306" y1="59012" x2="27639" y2="59012"/>
                      </a14:backgroundRemoval>
                    </a14:imgEffect>
                  </a14:imgLayer>
                </a14:imgProps>
              </a:ext>
            </a:extLst>
          </a:blip>
          <a:srcRect l="38595" t="36694" r="32600"/>
          <a:stretch/>
        </p:blipFill>
        <p:spPr>
          <a:xfrm>
            <a:off x="5597773" y="4073549"/>
            <a:ext cx="1975449" cy="244208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84" b="100000" l="5417" r="93056">
                        <a14:foregroundMark x1="21806" y1="48395" x2="22083" y2="96543"/>
                        <a14:foregroundMark x1="11111" y1="77284" x2="11111" y2="77284"/>
                        <a14:foregroundMark x1="9861" y1="79753" x2="9861" y2="79753"/>
                        <a14:foregroundMark x1="35139" y1="79259" x2="35139" y2="79259"/>
                        <a14:foregroundMark x1="80278" y1="46667" x2="80139" y2="94568"/>
                        <a14:foregroundMark x1="71806" y1="76296" x2="77639" y2="74815"/>
                        <a14:foregroundMark x1="24306" y1="59012" x2="27639" y2="59012"/>
                      </a14:backgroundRemoval>
                    </a14:imgEffect>
                  </a14:imgLayer>
                </a14:imgProps>
              </a:ext>
            </a:extLst>
          </a:blip>
          <a:srcRect l="66771" t="35800" r="7568"/>
          <a:stretch/>
        </p:blipFill>
        <p:spPr>
          <a:xfrm>
            <a:off x="9284957" y="4039044"/>
            <a:ext cx="1759789" cy="2476589"/>
          </a:xfrm>
          <a:prstGeom prst="rect">
            <a:avLst/>
          </a:prstGeom>
        </p:spPr>
      </p:pic>
      <p:sp>
        <p:nvSpPr>
          <p:cNvPr id="18" name="Oblak 17"/>
          <p:cNvSpPr/>
          <p:nvPr/>
        </p:nvSpPr>
        <p:spPr>
          <a:xfrm>
            <a:off x="0" y="87249"/>
            <a:ext cx="2817065" cy="18956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 ti uspe, poskusi še dihalno tehniko 4-7-8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978778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VIR SLIKE: https://twitter.com/belletherapy/status/1057294581652512768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17373" y="1852103"/>
            <a:ext cx="10583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Gonzales, 2016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166193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5"/>
                </a:solidFill>
              </a:rPr>
              <a:t>DIHALNA VAJA: DIHANJE Z RISANJEM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376914" y="479604"/>
            <a:ext cx="1293962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majhne in velike otroke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11470" y="1348037"/>
            <a:ext cx="727242" cy="67882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155610" y="1407162"/>
            <a:ext cx="5279702" cy="36933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Pripravite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papir in pisalo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(flumaster, svinčnik, barvico).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170613" y="1825952"/>
            <a:ext cx="5264697" cy="64633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sedi za mizo ali na tleh, kjer mu je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ljubše,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pridružite se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 v aktivnosti.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170613" y="2679041"/>
            <a:ext cx="5264697" cy="923330"/>
          </a:xfrm>
          <a:prstGeom prst="rect">
            <a:avLst/>
          </a:prstGeom>
          <a:solidFill>
            <a:srgbClr val="D1FF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vsakem vdihu in izdihu 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nariše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črto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Tako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dolg kot je vdih ali izdih, tako dolga je črta. 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Pisala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 med vajo ne dviguje.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155610" y="3689321"/>
            <a:ext cx="5279700" cy="923330"/>
          </a:xfrm>
          <a:prstGeom prst="rect">
            <a:avLst/>
          </a:prstGeom>
          <a:solidFill>
            <a:srgbClr val="C7DEF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 ima dovolj, lahko pogleda svoj izdelek 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poišče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črtami like, živali, predmete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pobarva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prazne prostore</a:t>
            </a:r>
          </a:p>
        </p:txBody>
      </p:sp>
      <p:sp>
        <p:nvSpPr>
          <p:cNvPr id="10" name="Elipsa 9"/>
          <p:cNvSpPr/>
          <p:nvPr/>
        </p:nvSpPr>
        <p:spPr>
          <a:xfrm>
            <a:off x="311470" y="2645872"/>
            <a:ext cx="727242" cy="67882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11470" y="3654378"/>
            <a:ext cx="727242" cy="67882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8343"/>
          <a:stretch/>
        </p:blipFill>
        <p:spPr>
          <a:xfrm rot="5400000">
            <a:off x="2767791" y="4104847"/>
            <a:ext cx="2070340" cy="320362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79415" y="6585883"/>
            <a:ext cx="19688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Vir: Šola za ravnatelje, interno gradivo</a:t>
            </a:r>
            <a:endParaRPr kumimoji="0" lang="sl-S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lak 14"/>
          <p:cNvSpPr/>
          <p:nvPr/>
        </p:nvSpPr>
        <p:spPr>
          <a:xfrm>
            <a:off x="7823586" y="1206945"/>
            <a:ext cx="2436281" cy="1265338"/>
          </a:xfrm>
          <a:prstGeom prst="cloud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ustvarjanju predvajajte glasbo 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3"/>
              </a:rPr>
              <a:t>GLASBA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6" descr="Childhood Dream HD Wallpaper | Background Image | 1920x1200 | I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9" b="95528" l="0" r="98370">
                        <a14:foregroundMark x1="27407" y1="18509" x2="28183" y2="19752"/>
                        <a14:foregroundMark x1="26242" y1="17888" x2="30357" y2="15652"/>
                        <a14:foregroundMark x1="29736" y1="12547" x2="30512" y2="13416"/>
                        <a14:foregroundMark x1="20342" y1="27329" x2="20342" y2="27329"/>
                        <a14:foregroundMark x1="20109" y1="25714" x2="21506" y2="28199"/>
                        <a14:foregroundMark x1="19177" y1="26957" x2="21273" y2="29565"/>
                        <a14:foregroundMark x1="19332" y1="27329" x2="18711" y2="30435"/>
                        <a14:foregroundMark x1="40528" y1="35776" x2="40528" y2="42112"/>
                        <a14:foregroundMark x1="38975" y1="35528" x2="38975" y2="35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4" y="2765753"/>
            <a:ext cx="5347632" cy="33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8003368" y="5706658"/>
            <a:ext cx="26388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://wall.alphacoders.com/big.php?i=281126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91146" l="1367" r="97266">
                        <a14:foregroundMark x1="48633" y1="48958" x2="48633" y2="48958"/>
                        <a14:foregroundMark x1="52734" y1="47135" x2="52734" y2="47135"/>
                        <a14:foregroundMark x1="55273" y1="49479" x2="55273" y2="49479"/>
                        <a14:foregroundMark x1="56055" y1="46615" x2="56055" y2="46615"/>
                        <a14:foregroundMark x1="58398" y1="51042" x2="58398" y2="51042"/>
                        <a14:foregroundMark x1="22461" y1="30208" x2="22461" y2="30208"/>
                        <a14:foregroundMark x1="22266" y1="13542" x2="22266" y2="13542"/>
                        <a14:foregroundMark x1="76758" y1="75000" x2="76758" y2="75000"/>
                        <a14:foregroundMark x1="88867" y1="72396" x2="88867" y2="72396"/>
                      </a14:backgroundRemoval>
                    </a14:imgEffect>
                  </a14:imgLayer>
                </a14:imgProps>
              </a:ext>
            </a:extLst>
          </a:blip>
          <a:srcRect l="2068" b="9188"/>
          <a:stretch/>
        </p:blipFill>
        <p:spPr>
          <a:xfrm flipH="1">
            <a:off x="7565365" y="3584644"/>
            <a:ext cx="4626634" cy="321769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4961" y="2476540"/>
            <a:ext cx="6494254" cy="113323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l-SI" sz="1600" dirty="0" smtClean="0">
                <a:hlinkClick r:id="rId4"/>
              </a:rPr>
              <a:t>Glasba z naravnimi zvoki </a:t>
            </a:r>
            <a:r>
              <a:rPr lang="sl-SI" sz="1600" dirty="0" smtClean="0"/>
              <a:t>(pomaga pri </a:t>
            </a:r>
            <a:r>
              <a:rPr lang="sl-SI" sz="1600" dirty="0" err="1" smtClean="0"/>
              <a:t>prizemljitvi</a:t>
            </a:r>
            <a:r>
              <a:rPr lang="sl-SI" sz="1600" dirty="0" smtClean="0"/>
              <a:t>) </a:t>
            </a:r>
          </a:p>
          <a:p>
            <a:r>
              <a:rPr lang="sl-SI" sz="1600" dirty="0" smtClean="0">
                <a:hlinkClick r:id="rId5"/>
              </a:rPr>
              <a:t>Alfa valovi </a:t>
            </a:r>
            <a:r>
              <a:rPr lang="sl-SI" sz="1600" dirty="0" smtClean="0"/>
              <a:t>(izboljšajo koncentracijo in spomin) </a:t>
            </a:r>
          </a:p>
          <a:p>
            <a:r>
              <a:rPr lang="sl-SI" sz="1600" dirty="0" smtClean="0">
                <a:hlinkClick r:id="rId6"/>
              </a:rPr>
              <a:t>Klasična glasba </a:t>
            </a:r>
            <a:r>
              <a:rPr lang="sl-SI" sz="1600" dirty="0" smtClean="0"/>
              <a:t>(koncentracija, sproščenost, pozitivna čustva)</a:t>
            </a:r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5"/>
                </a:solidFill>
              </a:rPr>
              <a:t>DIHALNA VAJA: DIHANJE OB GLASBI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674961" y="1748286"/>
            <a:ext cx="64942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Izberite glasbo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(lahko pripravite tudi glasbo, ki jo ima vaš otrok rad)</a:t>
            </a:r>
          </a:p>
        </p:txBody>
      </p:sp>
      <p:sp>
        <p:nvSpPr>
          <p:cNvPr id="7" name="Elipsa 6"/>
          <p:cNvSpPr/>
          <p:nvPr/>
        </p:nvSpPr>
        <p:spPr>
          <a:xfrm>
            <a:off x="838200" y="1593538"/>
            <a:ext cx="727242" cy="67882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838200" y="3809739"/>
            <a:ext cx="727242" cy="67882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028560" y="2503992"/>
            <a:ext cx="1085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l-S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Alvarsson</a:t>
            </a: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2010)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5746047" y="2849337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l-S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Dudley</a:t>
            </a: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2017)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958536" y="3204224"/>
            <a:ext cx="9893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(Vrtovec, 2016)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669610" y="3982572"/>
            <a:ext cx="407643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se udobno namesti in zapre oči.</a:t>
            </a:r>
          </a:p>
        </p:txBody>
      </p:sp>
      <p:sp>
        <p:nvSpPr>
          <p:cNvPr id="14" name="Elipsa 13"/>
          <p:cNvSpPr/>
          <p:nvPr/>
        </p:nvSpPr>
        <p:spPr>
          <a:xfrm>
            <a:off x="833634" y="5128237"/>
            <a:ext cx="727242" cy="67882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669610" y="5276188"/>
            <a:ext cx="544450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poslušanju glasbe naj se osredotoči na svoje dihanje.</a:t>
            </a:r>
          </a:p>
        </p:txBody>
      </p:sp>
      <p:sp>
        <p:nvSpPr>
          <p:cNvPr id="16" name="Oblak 15"/>
          <p:cNvSpPr/>
          <p:nvPr/>
        </p:nvSpPr>
        <p:spPr>
          <a:xfrm>
            <a:off x="7775945" y="3904456"/>
            <a:ext cx="2314973" cy="1699667"/>
          </a:xfrm>
          <a:prstGeom prst="cloud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 želite, lahko naredite ob tem kratko meditacijo 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" action="ppaction://hlinkshowjump?jump=nextslide"/>
              </a:rPr>
              <a:t>KLIK</a:t>
            </a: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7411280" y="6694617"/>
            <a:ext cx="4382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VIR SLIKE: http://www.wallcoo.net/cartoon/Korean_illustration_lovely_girls/html/wallpaper10.html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497683" y="4149307"/>
            <a:ext cx="747320" cy="4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STAREJŠI OTROCI</a:t>
            </a: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5"/>
                </a:solidFill>
              </a:rPr>
              <a:t>Vodena meditacija ob glasbi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86702" y="1118285"/>
            <a:ext cx="6750269" cy="5420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b="1" dirty="0" smtClean="0"/>
              <a:t>Otroku z mirnim glasom, počasi preberite spodnje besedilo:</a:t>
            </a:r>
          </a:p>
          <a:p>
            <a:endParaRPr lang="sl-SI" sz="1800" dirty="0"/>
          </a:p>
          <a:p>
            <a:pPr marL="0" indent="0" algn="just">
              <a:buNone/>
            </a:pPr>
            <a:r>
              <a:rPr lang="sl-SI" sz="1800" dirty="0" smtClean="0"/>
              <a:t>Globoko vdihni in izdihni. </a:t>
            </a:r>
          </a:p>
          <a:p>
            <a:pPr marL="0" indent="0" algn="just">
              <a:buNone/>
            </a:pPr>
            <a:r>
              <a:rPr lang="sl-SI" sz="1800" dirty="0" smtClean="0"/>
              <a:t>Sprosti svoje noge in stopala, sprosti trebuh in hrbet, sprosti svoj prsni koš, sprosti roke in ramena, sprosti vrat in sprosti vse poteze obraza. </a:t>
            </a:r>
          </a:p>
          <a:p>
            <a:pPr marL="0" indent="0" algn="just">
              <a:buNone/>
            </a:pPr>
            <a:r>
              <a:rPr lang="sl-SI" sz="1800" dirty="0" smtClean="0"/>
              <a:t>Predstavljaj si, da vdihuješ glasbo. Vdihni jo v pljuča in od tam potuje v vse dele tvojega telesa. Čuti glasbo, kako potuje po tvojih rokah, dlaneh, srce, trebuh, po nogah in v stopala. </a:t>
            </a:r>
          </a:p>
          <a:p>
            <a:pPr marL="0" indent="0" algn="just">
              <a:buNone/>
            </a:pPr>
            <a:r>
              <a:rPr lang="sl-SI" sz="1800" dirty="0" smtClean="0"/>
              <a:t>Glasba odnese vse tvoje skrbi in napetosti. Močnejša je od njih in preprosto izginejo. </a:t>
            </a:r>
          </a:p>
          <a:p>
            <a:pPr marL="0" indent="0" algn="just">
              <a:buNone/>
            </a:pPr>
            <a:r>
              <a:rPr lang="sl-SI" sz="1800" dirty="0" smtClean="0"/>
              <a:t>Ko jih več ni, počasi odpri oči in usmeri pozornost nazaj v ta prostor.</a:t>
            </a:r>
            <a:endParaRPr lang="sl-SI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91146" l="1367" r="97266">
                        <a14:foregroundMark x1="48633" y1="48958" x2="48633" y2="48958"/>
                        <a14:foregroundMark x1="52734" y1="47135" x2="52734" y2="47135"/>
                        <a14:foregroundMark x1="55273" y1="49479" x2="55273" y2="49479"/>
                        <a14:foregroundMark x1="56055" y1="46615" x2="56055" y2="46615"/>
                        <a14:foregroundMark x1="58398" y1="51042" x2="58398" y2="51042"/>
                        <a14:foregroundMark x1="22461" y1="30208" x2="22461" y2="30208"/>
                        <a14:foregroundMark x1="22266" y1="13542" x2="22266" y2="13542"/>
                        <a14:foregroundMark x1="76758" y1="75000" x2="76758" y2="75000"/>
                        <a14:foregroundMark x1="88867" y1="72396" x2="88867" y2="72396"/>
                      </a14:backgroundRemoval>
                    </a14:imgEffect>
                  </a14:imgLayer>
                </a14:imgProps>
              </a:ext>
            </a:extLst>
          </a:blip>
          <a:srcRect l="2068" b="9188"/>
          <a:stretch/>
        </p:blipFill>
        <p:spPr>
          <a:xfrm>
            <a:off x="544454" y="1742716"/>
            <a:ext cx="4626634" cy="321769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44454" y="496041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VIR SLIKE: http://www.wallcoo.net/cartoon/Korean_illustration_lovely_girls/html/wallpaper10.html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323490" y="4698801"/>
            <a:ext cx="152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Schilling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1996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8696" y="5672513"/>
            <a:ext cx="52764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 predvajajte posnetek vodene meditacije ob glasbi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(posnetek: MEDITACIJA OB GLASBI).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Širokozaslonsko</PresentationFormat>
  <Paragraphs>132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Officeova tema</vt:lpstr>
      <vt:lpstr>SPROSTITVENE VAJE ZA OTROKE dihalne vaje</vt:lpstr>
      <vt:lpstr>DRAGI STARŠI…</vt:lpstr>
      <vt:lpstr>REDNO IZVAJANJE SPROSTITVENIH TEHNIK DELUJE POZITIVNO NA…</vt:lpstr>
      <vt:lpstr>DIHALNE VAJE</vt:lpstr>
      <vt:lpstr>DIHALNE VAJE</vt:lpstr>
      <vt:lpstr>DIHALNA VAJA: TEHNIKA 3-4-5</vt:lpstr>
      <vt:lpstr>DIHALNA VAJA: DIHANJE Z RISANJEM</vt:lpstr>
      <vt:lpstr>DIHALNA VAJA: DIHANJE OB GLASBI</vt:lpstr>
      <vt:lpstr>Vodena meditacija ob glasbi</vt:lpstr>
      <vt:lpstr>DIHALNA VAJA: VODENA VAJA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SPROSTITVENE VAJE ZA OTROKE dihalne vaje</dc:title>
  <dc:creator>Uporabnik sistema Windows</dc:creator>
  <cp:lastModifiedBy>Uporabnik sistema Windows</cp:lastModifiedBy>
  <cp:revision>1</cp:revision>
  <dcterms:created xsi:type="dcterms:W3CDTF">2020-04-24T07:35:35Z</dcterms:created>
  <dcterms:modified xsi:type="dcterms:W3CDTF">2020-04-24T07:35:55Z</dcterms:modified>
</cp:coreProperties>
</file>