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64" r:id="rId10"/>
    <p:sldId id="266" r:id="rId11"/>
    <p:sldId id="267" r:id="rId12"/>
    <p:sldId id="271" r:id="rId13"/>
    <p:sldId id="272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743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515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353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422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5378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8116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64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272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831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728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864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39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583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54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130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0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203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3E89FE-753B-480E-977C-96537DC5D9B4}" type="datetimeFigureOut">
              <a:rPr lang="sl-SI" smtClean="0"/>
              <a:pPr/>
              <a:t>14. 04. 2019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D33E23-B57E-4074-9449-B9506F17EA6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456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42395" y="2276872"/>
            <a:ext cx="5757264" cy="2304256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+mn-lt"/>
              </a:rPr>
              <a:t>POZORNOST IN KONCENTRACIJA, </a:t>
            </a:r>
            <a:br>
              <a:rPr lang="sl-SI" dirty="0">
                <a:solidFill>
                  <a:srgbClr val="FF0000"/>
                </a:solidFill>
                <a:latin typeface="+mn-lt"/>
              </a:rPr>
            </a:br>
            <a:r>
              <a:rPr lang="sl-SI" dirty="0">
                <a:solidFill>
                  <a:srgbClr val="FF0000"/>
                </a:solidFill>
                <a:latin typeface="+mn-lt"/>
              </a:rPr>
              <a:t>UČNI STILI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7854696" cy="17526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2600" b="1" dirty="0">
                <a:solidFill>
                  <a:schemeClr val="tx1"/>
                </a:solidFill>
              </a:rPr>
              <a:t>                                       Petra Gostečnik </a:t>
            </a:r>
            <a:r>
              <a:rPr lang="sl-SI" sz="2600" b="1">
                <a:solidFill>
                  <a:schemeClr val="tx1"/>
                </a:solidFill>
              </a:rPr>
              <a:t>Barunčić</a:t>
            </a:r>
            <a:endParaRPr lang="sl-SI" sz="2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32833"/>
            <a:ext cx="2219136" cy="359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241" y="142295"/>
            <a:ext cx="1646063" cy="908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024093"/>
            <a:ext cx="2322777" cy="67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425" y="1333631"/>
            <a:ext cx="902286" cy="737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0282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POMEMBNO: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685330" y="1988841"/>
            <a:ext cx="7772870" cy="44644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sl-SI" dirty="0"/>
              <a:t>Stalen in urejen delovni kotiček.</a:t>
            </a:r>
          </a:p>
          <a:p>
            <a:pPr>
              <a:lnSpc>
                <a:spcPct val="160000"/>
              </a:lnSpc>
            </a:pPr>
            <a:r>
              <a:rPr lang="sl-SI" dirty="0"/>
              <a:t>Primerna svetloba, temperatura, prezračenost prostora.</a:t>
            </a:r>
          </a:p>
          <a:p>
            <a:pPr>
              <a:lnSpc>
                <a:spcPct val="160000"/>
              </a:lnSpc>
            </a:pPr>
            <a:r>
              <a:rPr lang="sl-SI" dirty="0"/>
              <a:t>Urejene šolske potrebščine.</a:t>
            </a:r>
          </a:p>
          <a:p>
            <a:pPr>
              <a:lnSpc>
                <a:spcPct val="160000"/>
              </a:lnSpc>
            </a:pPr>
            <a:r>
              <a:rPr lang="sl-SI" dirty="0"/>
              <a:t>Urnik učenja – učimo se vsak dan ob isti uri in to takrat, ko smo miselno najbolj spočiti.</a:t>
            </a:r>
          </a:p>
          <a:p>
            <a:pPr>
              <a:lnSpc>
                <a:spcPct val="160000"/>
              </a:lnSpc>
            </a:pPr>
            <a:r>
              <a:rPr lang="sl-SI" dirty="0"/>
              <a:t>Za učenje si vzamemo dovolj časa.</a:t>
            </a:r>
          </a:p>
          <a:p>
            <a:pPr>
              <a:lnSpc>
                <a:spcPct val="160000"/>
              </a:lnSpc>
            </a:pPr>
            <a:r>
              <a:rPr lang="sl-SI" dirty="0"/>
              <a:t>Upoštevamo pravilo – najprej učenje, nato igra.</a:t>
            </a:r>
          </a:p>
          <a:p>
            <a:pPr>
              <a:lnSpc>
                <a:spcPct val="160000"/>
              </a:lnSpc>
            </a:pPr>
            <a:r>
              <a:rPr lang="sl-SI" dirty="0"/>
              <a:t>Pri učenju ni TV in računalnika.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77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4345" y="476672"/>
            <a:ext cx="7772400" cy="1152128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tx2">
                    <a:lumMod val="10000"/>
                  </a:schemeClr>
                </a:solidFill>
              </a:rPr>
              <a:t>UČNI STILI 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5913856" cy="3748672"/>
          </a:xfrm>
        </p:spPr>
        <p:txBody>
          <a:bodyPr/>
          <a:lstStyle/>
          <a:p>
            <a:r>
              <a:rPr lang="sl-SI" sz="2400" u="sng" dirty="0">
                <a:solidFill>
                  <a:srgbClr val="00B0F0"/>
                </a:solidFill>
              </a:rPr>
              <a:t>Učni stili = pristopi k učenju.</a:t>
            </a:r>
          </a:p>
          <a:p>
            <a:endParaRPr lang="sl-SI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sl-SI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sl-SI" dirty="0">
                <a:solidFill>
                  <a:srgbClr val="00B0F0"/>
                </a:solidFill>
              </a:rPr>
              <a:t>Šolska psihologija loči tri učne stile:</a:t>
            </a:r>
          </a:p>
          <a:p>
            <a:pPr marL="342900" indent="-342900">
              <a:buFontTx/>
              <a:buChar char="-"/>
            </a:pPr>
            <a:r>
              <a:rPr lang="sl-SI" dirty="0">
                <a:solidFill>
                  <a:schemeClr val="bg1"/>
                </a:solidFill>
              </a:rPr>
              <a:t>Vizualni tip,</a:t>
            </a:r>
          </a:p>
          <a:p>
            <a:pPr marL="342900" indent="-342900">
              <a:buFontTx/>
              <a:buChar char="-"/>
            </a:pPr>
            <a:r>
              <a:rPr lang="sl-SI" dirty="0">
                <a:solidFill>
                  <a:schemeClr val="bg1"/>
                </a:solidFill>
              </a:rPr>
              <a:t>Slušni tip,</a:t>
            </a:r>
          </a:p>
          <a:p>
            <a:pPr marL="342900" indent="-342900">
              <a:buFontTx/>
              <a:buChar char="-"/>
            </a:pPr>
            <a:r>
              <a:rPr lang="sl-SI" dirty="0">
                <a:solidFill>
                  <a:schemeClr val="bg1"/>
                </a:solidFill>
              </a:rPr>
              <a:t>Kinestetični tip.</a:t>
            </a:r>
          </a:p>
          <a:p>
            <a:pPr marL="342900" indent="-342900">
              <a:buFontTx/>
              <a:buChar char="-"/>
            </a:pP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194330" cy="216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58596"/>
            <a:ext cx="2457903" cy="32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9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0672" y="332656"/>
            <a:ext cx="8229600" cy="1068728"/>
          </a:xfrm>
        </p:spPr>
        <p:txBody>
          <a:bodyPr/>
          <a:lstStyle/>
          <a:p>
            <a:pPr algn="ctr"/>
            <a:r>
              <a:rPr lang="sl-SI" b="1" dirty="0"/>
              <a:t>ZLATO PRAVILO!!!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2200" dirty="0"/>
              <a:t>Zapomniš si: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/>
              <a:t>20 % tistega, kar slišiš,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/>
              <a:t>30 % tistega, kar vidiš,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/>
              <a:t>50 % tistega, kar vidiš in slišiš,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/>
              <a:t>70 % tistega, kar vidiš in slišiš ter o tem tudi govoriš,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/>
              <a:t>90 % tistega, kar vidiš, slišiš, o čemer govoriš in kar si sam doživel / izkusil.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3786"/>
            <a:ext cx="4707612" cy="31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agBrick">
          <a:fgClr>
            <a:srgbClr val="66FF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93769"/>
            <a:ext cx="8229600" cy="1428768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rgbClr val="7030A0"/>
                </a:solidFill>
                <a:latin typeface="Comic Sans MS" pitchFamily="66" charset="0"/>
              </a:rPr>
              <a:t>KAKO POMAGATI OTROKOM PRI UČENJU</a:t>
            </a:r>
          </a:p>
        </p:txBody>
      </p:sp>
      <p:sp>
        <p:nvSpPr>
          <p:cNvPr id="4" name="Zaokrožen pravokotni oblaček 3"/>
          <p:cNvSpPr/>
          <p:nvPr/>
        </p:nvSpPr>
        <p:spPr>
          <a:xfrm>
            <a:off x="107504" y="1898785"/>
            <a:ext cx="2448272" cy="1224136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KLICAJ ob pomembnem navodilu, podatku!</a:t>
            </a:r>
          </a:p>
        </p:txBody>
      </p:sp>
      <p:sp>
        <p:nvSpPr>
          <p:cNvPr id="5" name="Zaokrožen pravokotni oblaček 4"/>
          <p:cNvSpPr/>
          <p:nvPr/>
        </p:nvSpPr>
        <p:spPr>
          <a:xfrm>
            <a:off x="2663788" y="2422122"/>
            <a:ext cx="3600400" cy="1008112"/>
          </a:xfrm>
          <a:prstGeom prst="wedgeRoundRect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Poudarimo pomembno, odstranimo moteče in nepomembno. </a:t>
            </a:r>
          </a:p>
        </p:txBody>
      </p:sp>
      <p:sp>
        <p:nvSpPr>
          <p:cNvPr id="6" name="Zaokrožen pravokotni oblaček 5"/>
          <p:cNvSpPr/>
          <p:nvPr/>
        </p:nvSpPr>
        <p:spPr>
          <a:xfrm>
            <a:off x="467544" y="3485251"/>
            <a:ext cx="2664296" cy="1332148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Otrok naučimo sistematičnosti pri reševanju nalog. </a:t>
            </a:r>
          </a:p>
        </p:txBody>
      </p:sp>
      <p:sp>
        <p:nvSpPr>
          <p:cNvPr id="7" name="Zaokrožen pravokotni oblaček 6"/>
          <p:cNvSpPr/>
          <p:nvPr/>
        </p:nvSpPr>
        <p:spPr>
          <a:xfrm>
            <a:off x="0" y="5013176"/>
            <a:ext cx="3419872" cy="1610460"/>
          </a:xfrm>
          <a:prstGeom prst="wedgeRoundRect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Uporaba pripomočkov za usmerjanje pozornosti (npr. znak STOP, klicaj, itd.)</a:t>
            </a:r>
          </a:p>
        </p:txBody>
      </p:sp>
      <p:sp>
        <p:nvSpPr>
          <p:cNvPr id="8" name="Zaokrožen pravokotni oblaček 7"/>
          <p:cNvSpPr/>
          <p:nvPr/>
        </p:nvSpPr>
        <p:spPr>
          <a:xfrm>
            <a:off x="5076056" y="5229199"/>
            <a:ext cx="3851920" cy="1394437"/>
          </a:xfrm>
          <a:prstGeom prst="wedgeRoundRect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Ponavljajoča pravila, strategije  ima učenec na kartončkih.</a:t>
            </a:r>
          </a:p>
        </p:txBody>
      </p:sp>
      <p:sp>
        <p:nvSpPr>
          <p:cNvPr id="9" name="Zaokrožen pravokotni oblaček 8"/>
          <p:cNvSpPr/>
          <p:nvPr/>
        </p:nvSpPr>
        <p:spPr>
          <a:xfrm>
            <a:off x="6768244" y="2510853"/>
            <a:ext cx="2339752" cy="138619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Motivacija učenca (z materialnih nagrad kmalu preidemo na nematerialne).</a:t>
            </a:r>
          </a:p>
        </p:txBody>
      </p:sp>
      <p:sp>
        <p:nvSpPr>
          <p:cNvPr id="10" name="Zaokrožen pravokotni oblaček 9"/>
          <p:cNvSpPr/>
          <p:nvPr/>
        </p:nvSpPr>
        <p:spPr>
          <a:xfrm>
            <a:off x="3779912" y="3870768"/>
            <a:ext cx="2988332" cy="1142408"/>
          </a:xfrm>
          <a:prstGeom prst="wedgeRoundRect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Otrok naj ima tudi v popoldanskem času strukturiran urnik. </a:t>
            </a:r>
          </a:p>
        </p:txBody>
      </p:sp>
    </p:spTree>
    <p:extLst>
      <p:ext uri="{BB962C8B-B14F-4D97-AF65-F5344CB8AC3E}">
        <p14:creationId xmlns:p14="http://schemas.microsoft.com/office/powerpoint/2010/main" val="240037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980728"/>
            <a:ext cx="7772400" cy="936104"/>
          </a:xfrm>
        </p:spPr>
        <p:txBody>
          <a:bodyPr/>
          <a:lstStyle/>
          <a:p>
            <a:pPr algn="ctr"/>
            <a:r>
              <a:rPr lang="sl-SI" dirty="0"/>
              <a:t>KAJ JE POZORNOST?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23528" y="2132856"/>
            <a:ext cx="6372200" cy="3816424"/>
          </a:xfrm>
        </p:spPr>
        <p:txBody>
          <a:bodyPr>
            <a:normAutofit/>
          </a:bodyPr>
          <a:lstStyle/>
          <a:p>
            <a:endParaRPr lang="sl-SI" sz="2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l-SI" sz="2400" b="1" dirty="0">
                <a:solidFill>
                  <a:schemeClr val="accent6">
                    <a:lumMod val="50000"/>
                  </a:schemeClr>
                </a:solidFill>
              </a:rPr>
              <a:t>POZORNOST je usmerjenost in osredotočenost</a:t>
            </a:r>
          </a:p>
          <a:p>
            <a:r>
              <a:rPr lang="sl-SI" sz="2400" b="1" dirty="0">
                <a:solidFill>
                  <a:schemeClr val="accent6">
                    <a:lumMod val="50000"/>
                  </a:schemeClr>
                </a:solidFill>
              </a:rPr>
              <a:t> na posamezen predmet, dogodek, idejo ali dejavnost.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6" name="Picture 2" descr="http://www.conrad.de/medias/global/ce/8000_8999/8500/8570/8578/857868_BB_00_FB.EPS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996952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908720"/>
            <a:ext cx="5625824" cy="5616624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rgbClr val="FF0000"/>
                </a:solidFill>
                <a:latin typeface="Comic Sans MS"/>
              </a:rPr>
              <a:t>◦ </a:t>
            </a:r>
            <a:r>
              <a:rPr lang="sl-SI" sz="2400" dirty="0">
                <a:solidFill>
                  <a:srgbClr val="FF0000"/>
                </a:solidFill>
              </a:rPr>
              <a:t>Pozornost je dinamičen proces</a:t>
            </a:r>
          </a:p>
          <a:p>
            <a:r>
              <a:rPr lang="sl-SI" sz="2400" dirty="0">
                <a:latin typeface="Comic Sans MS"/>
              </a:rPr>
              <a:t>◦ </a:t>
            </a:r>
            <a:r>
              <a:rPr lang="sl-SI" sz="2400" dirty="0"/>
              <a:t>Pozornost je omejena tako v obsegu kot v trajanju. </a:t>
            </a:r>
          </a:p>
          <a:p>
            <a:r>
              <a:rPr lang="sl-SI" sz="2400" dirty="0">
                <a:solidFill>
                  <a:srgbClr val="FF0000"/>
                </a:solidFill>
                <a:latin typeface="Tw Cen MT" panose="020B0602020104020603" pitchFamily="34" charset="-18"/>
              </a:rPr>
              <a:t>◦ Otroci, ki veliko časa preživijo pred računalnikom ali TV, imajo pogosteje težave s pozornostjo.</a:t>
            </a:r>
          </a:p>
          <a:p>
            <a:endParaRPr lang="sl-SI" dirty="0">
              <a:latin typeface="Constantia" pitchFamily="18" charset="0"/>
            </a:endParaRPr>
          </a:p>
          <a:p>
            <a:endParaRPr lang="sl-SI" dirty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24"/>
            <a:ext cx="2691586" cy="26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3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1362456"/>
          </a:xfrm>
        </p:spPr>
        <p:txBody>
          <a:bodyPr/>
          <a:lstStyle/>
          <a:p>
            <a:pPr algn="ctr"/>
            <a:r>
              <a:rPr lang="sl-SI" dirty="0"/>
              <a:t>KONCENTRACIJA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499992" y="2996952"/>
            <a:ext cx="4257672" cy="2880320"/>
          </a:xfrm>
        </p:spPr>
        <p:txBody>
          <a:bodyPr>
            <a:normAutofit fontScale="92500"/>
          </a:bodyPr>
          <a:lstStyle/>
          <a:p>
            <a:r>
              <a:rPr lang="sl-SI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Koncentracija ima nekoliko ožji pomen kot pozornost.</a:t>
            </a:r>
          </a:p>
          <a:p>
            <a:r>
              <a:rPr lang="sl-SI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Pomeni pozornost, usmerjeno v dojemanje in oblikovanje zaznavnih miselnih vsebin.</a:t>
            </a:r>
          </a:p>
          <a:p>
            <a:r>
              <a:rPr lang="sl-SI" dirty="0"/>
              <a:t>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4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152128"/>
          </a:xfrm>
        </p:spPr>
        <p:txBody>
          <a:bodyPr/>
          <a:lstStyle/>
          <a:p>
            <a:pPr algn="ctr"/>
            <a:r>
              <a:rPr lang="sl-SI" sz="5400" dirty="0"/>
              <a:t>MOTNJE V POZORNOSTI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051232" cy="4824536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u="sng" dirty="0">
                <a:solidFill>
                  <a:schemeClr val="accent1">
                    <a:lumMod val="75000"/>
                  </a:schemeClr>
                </a:solidFill>
              </a:rPr>
              <a:t>ADD (</a:t>
            </a:r>
            <a:r>
              <a:rPr lang="sl-SI" u="sng" dirty="0" err="1">
                <a:solidFill>
                  <a:schemeClr val="accent1">
                    <a:lumMod val="75000"/>
                  </a:schemeClr>
                </a:solidFill>
              </a:rPr>
              <a:t>Attention</a:t>
            </a:r>
            <a:r>
              <a:rPr lang="sl-SI" u="sng" dirty="0">
                <a:solidFill>
                  <a:schemeClr val="accent1">
                    <a:lumMod val="75000"/>
                  </a:schemeClr>
                </a:solidFill>
              </a:rPr>
              <a:t> Deficit </a:t>
            </a:r>
            <a:r>
              <a:rPr lang="sl-SI" u="sng" dirty="0" err="1">
                <a:solidFill>
                  <a:schemeClr val="accent1">
                    <a:lumMod val="75000"/>
                  </a:schemeClr>
                </a:solidFill>
              </a:rPr>
              <a:t>Disorder</a:t>
            </a:r>
            <a:r>
              <a:rPr lang="sl-SI" u="sng" dirty="0">
                <a:solidFill>
                  <a:schemeClr val="accent1">
                    <a:lumMod val="75000"/>
                  </a:schemeClr>
                </a:solidFill>
              </a:rPr>
              <a:t>):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sindrom zmanjšane pozornosti, ki ga lahko definiramo kot povečano </a:t>
            </a:r>
            <a:r>
              <a:rPr lang="sl-SI" dirty="0" err="1">
                <a:solidFill>
                  <a:schemeClr val="accent1">
                    <a:lumMod val="75000"/>
                  </a:schemeClr>
                </a:solidFill>
              </a:rPr>
              <a:t>odkrenljivost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ali </a:t>
            </a:r>
            <a:r>
              <a:rPr lang="sl-SI" dirty="0" err="1">
                <a:solidFill>
                  <a:schemeClr val="accent1">
                    <a:lumMod val="75000"/>
                  </a:schemeClr>
                </a:solidFill>
              </a:rPr>
              <a:t>skrenljivost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pozornosti, zvišano impulzivnost, težave pa trajajo več kot 6 mesecev.</a:t>
            </a:r>
          </a:p>
        </p:txBody>
      </p:sp>
    </p:spTree>
    <p:extLst>
      <p:ext uri="{BB962C8B-B14F-4D97-AF65-F5344CB8AC3E}">
        <p14:creationId xmlns:p14="http://schemas.microsoft.com/office/powerpoint/2010/main" val="168360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63200" cy="936104"/>
          </a:xfrm>
        </p:spPr>
        <p:txBody>
          <a:bodyPr>
            <a:normAutofit/>
          </a:bodyPr>
          <a:lstStyle/>
          <a:p>
            <a:pPr algn="l"/>
            <a:r>
              <a:rPr lang="sl-SI" sz="4800" dirty="0"/>
              <a:t>    ZNAČILNOSTI MOTNJE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5688632" cy="4680520"/>
          </a:xfrm>
        </p:spPr>
        <p:txBody>
          <a:bodyPr>
            <a:normAutofit lnSpcReduction="10000"/>
          </a:bodyPr>
          <a:lstStyle/>
          <a:p>
            <a:endParaRPr lang="sl-SI" dirty="0"/>
          </a:p>
          <a:p>
            <a:r>
              <a:rPr lang="sl-SI" dirty="0"/>
              <a:t>Motnja postane izrazita šele ob vstopu v šolo. </a:t>
            </a:r>
          </a:p>
          <a:p>
            <a:endParaRPr lang="sl-SI" dirty="0"/>
          </a:p>
          <a:p>
            <a:r>
              <a:rPr lang="sl-SI" dirty="0"/>
              <a:t>Takšni otroci ne zmorejo naslednjih veščin: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b="1" dirty="0"/>
              <a:t>Usmeritev pozornosti v trenutku, ko se to od njega zahteva,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b="1" dirty="0"/>
              <a:t>Začeti z delom ter ostati zbran do zaključka dela,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b="1" dirty="0"/>
              <a:t>Ignoriranje motečih dejavnikov,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b="1" dirty="0"/>
              <a:t>Biti pozoren na več stvari hkrati, …</a:t>
            </a:r>
          </a:p>
          <a:p>
            <a:endParaRPr lang="sl-SI" dirty="0"/>
          </a:p>
        </p:txBody>
      </p:sp>
      <p:pic>
        <p:nvPicPr>
          <p:cNvPr id="2050" name="Picture 2" descr="D:\Uporabniki\Admin.Uporabnik-PC\Downloads\66971_524267184282618_18227248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31337"/>
            <a:ext cx="2617439" cy="232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8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639000" cy="3960440"/>
          </a:xfrm>
        </p:spPr>
        <p:txBody>
          <a:bodyPr>
            <a:normAutofit/>
          </a:bodyPr>
          <a:lstStyle/>
          <a:p>
            <a:r>
              <a:rPr lang="sl-SI" dirty="0"/>
              <a:t>Otroci z motnjo pozornosti </a:t>
            </a:r>
            <a:r>
              <a:rPr lang="sl-SI" dirty="0">
                <a:solidFill>
                  <a:srgbClr val="FF0000"/>
                </a:solidFill>
              </a:rPr>
              <a:t>skačejo iz ene aktivnosti v drugo,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niso zmožni dolge koncentracije, </a:t>
            </a:r>
            <a:r>
              <a:rPr lang="sl-SI" dirty="0">
                <a:solidFill>
                  <a:srgbClr val="00B050"/>
                </a:solidFill>
              </a:rPr>
              <a:t>so nepazljivi,</a:t>
            </a:r>
            <a:r>
              <a:rPr lang="sl-SI" dirty="0"/>
              <a:t> </a:t>
            </a:r>
            <a:r>
              <a:rPr lang="sl-SI" dirty="0">
                <a:solidFill>
                  <a:srgbClr val="FFC000"/>
                </a:solidFill>
              </a:rPr>
              <a:t>imajo težave s sledenjem navodilom,  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pravili strukturiranih iger, </a:t>
            </a:r>
            <a:r>
              <a:rPr lang="sl-SI" dirty="0">
                <a:solidFill>
                  <a:srgbClr val="FF0066"/>
                </a:solidFill>
              </a:rPr>
              <a:t>motijo jih dražljaji iz okolice, včasih tudi lastne misli.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498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080120"/>
          </a:xfrm>
        </p:spPr>
        <p:txBody>
          <a:bodyPr/>
          <a:lstStyle/>
          <a:p>
            <a:pPr algn="ctr"/>
            <a:r>
              <a:rPr lang="sl-SI" sz="4800" dirty="0"/>
              <a:t>ADHD 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16777" y="3169258"/>
            <a:ext cx="4680520" cy="3384376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Približno polovica otrok z motnjo pozornosti je tudi hiperaktivnih. </a:t>
            </a:r>
          </a:p>
          <a:p>
            <a:r>
              <a:rPr lang="sl-SI" dirty="0">
                <a:solidFill>
                  <a:schemeClr val="tx1"/>
                </a:solidFill>
              </a:rPr>
              <a:t>Za hiperaktivnost je značilna pretirana oziroma visoka motorična aktivnost. So v konstantnem gibanju.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15" y="1844824"/>
            <a:ext cx="4027554" cy="30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2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1108" y="476672"/>
            <a:ext cx="8305800" cy="1008112"/>
          </a:xfrm>
        </p:spPr>
        <p:txBody>
          <a:bodyPr/>
          <a:lstStyle/>
          <a:p>
            <a:r>
              <a:rPr lang="sl-SI" dirty="0"/>
              <a:t>OPTIMALNI POGOJI ZA UČENJE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2051720" y="1916832"/>
            <a:ext cx="5472608" cy="4248472"/>
          </a:xfrm>
          <a:prstGeom prst="verticalScroll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FIZIOLOŠKI DEJAVNIKI</a:t>
            </a:r>
          </a:p>
          <a:p>
            <a:pPr algn="ctr"/>
            <a:endParaRPr lang="sl-SI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FIZIKALNI DEJAVNIKI</a:t>
            </a:r>
          </a:p>
          <a:p>
            <a:pPr algn="ctr"/>
            <a:endParaRPr lang="sl-SI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PSIHOLOŠKI DEJAVNIKI</a:t>
            </a:r>
          </a:p>
          <a:p>
            <a:pPr algn="ctr"/>
            <a:endParaRPr lang="sl-SI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SOCIALNI DEJAVNIKI</a:t>
            </a:r>
          </a:p>
        </p:txBody>
      </p:sp>
    </p:spTree>
    <p:extLst>
      <p:ext uri="{BB962C8B-B14F-4D97-AF65-F5344CB8AC3E}">
        <p14:creationId xmlns:p14="http://schemas.microsoft.com/office/powerpoint/2010/main" val="52398817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809</TotalTime>
  <Words>473</Words>
  <Application>Microsoft Office PowerPoint</Application>
  <PresentationFormat>Diaprojekcija na zaslonu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Droplet</vt:lpstr>
      <vt:lpstr>POZORNOST IN KONCENTRACIJA,  UČNI STILI</vt:lpstr>
      <vt:lpstr>KAJ JE POZORNOST?</vt:lpstr>
      <vt:lpstr>PowerPointova predstavitev</vt:lpstr>
      <vt:lpstr>KONCENTRACIJA </vt:lpstr>
      <vt:lpstr>MOTNJE V POZORNOSTI</vt:lpstr>
      <vt:lpstr>    ZNAČILNOSTI MOTNJE</vt:lpstr>
      <vt:lpstr>PowerPointova predstavitev</vt:lpstr>
      <vt:lpstr>ADHD </vt:lpstr>
      <vt:lpstr>OPTIMALNI POGOJI ZA UČENJE</vt:lpstr>
      <vt:lpstr>POMEMBNO:</vt:lpstr>
      <vt:lpstr>UČNI STILI </vt:lpstr>
      <vt:lpstr>ZLATO PRAVILO!!!</vt:lpstr>
      <vt:lpstr>KAKO POMAGATI OTROKOM PRI UČENJU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POZORNOST IN KONCENTRACIJA,  UČNI STILI</dc:title>
  <dc:creator>Pepa</dc:creator>
  <cp:lastModifiedBy>petra</cp:lastModifiedBy>
  <cp:revision>56</cp:revision>
  <dcterms:created xsi:type="dcterms:W3CDTF">2013-03-02T11:35:58Z</dcterms:created>
  <dcterms:modified xsi:type="dcterms:W3CDTF">2019-04-14T18:19:38Z</dcterms:modified>
</cp:coreProperties>
</file>